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01" r:id="rId3"/>
  </p:sldMasterIdLst>
  <p:notesMasterIdLst>
    <p:notesMasterId r:id="rId27"/>
  </p:notesMasterIdLst>
  <p:handoutMasterIdLst>
    <p:handoutMasterId r:id="rId28"/>
  </p:handoutMasterIdLst>
  <p:sldIdLst>
    <p:sldId id="256" r:id="rId4"/>
    <p:sldId id="411" r:id="rId5"/>
    <p:sldId id="412" r:id="rId6"/>
    <p:sldId id="410" r:id="rId7"/>
    <p:sldId id="417" r:id="rId8"/>
    <p:sldId id="418" r:id="rId9"/>
    <p:sldId id="419" r:id="rId10"/>
    <p:sldId id="425" r:id="rId11"/>
    <p:sldId id="395" r:id="rId12"/>
    <p:sldId id="396" r:id="rId13"/>
    <p:sldId id="397" r:id="rId14"/>
    <p:sldId id="398" r:id="rId15"/>
    <p:sldId id="399" r:id="rId16"/>
    <p:sldId id="401" r:id="rId17"/>
    <p:sldId id="404" r:id="rId18"/>
    <p:sldId id="427" r:id="rId19"/>
    <p:sldId id="400" r:id="rId20"/>
    <p:sldId id="422" r:id="rId21"/>
    <p:sldId id="408" r:id="rId22"/>
    <p:sldId id="406" r:id="rId23"/>
    <p:sldId id="413" r:id="rId24"/>
    <p:sldId id="424" r:id="rId25"/>
    <p:sldId id="429" r:id="rId26"/>
  </p:sldIdLst>
  <p:sldSz cx="9144000" cy="6858000" type="screen4x3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82" autoAdjust="0"/>
    <p:restoredTop sz="94660"/>
  </p:normalViewPr>
  <p:slideViewPr>
    <p:cSldViewPr>
      <p:cViewPr varScale="1">
        <p:scale>
          <a:sx n="77" d="100"/>
          <a:sy n="77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7A61BD0-0556-4661-9E85-EA921EB18457}" type="datetimeFigureOut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931D7BD-7B3F-49EC-8253-162185E6F17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E309C8C7-6061-420B-8D34-C6309FA7944E}" type="datetimeFigureOut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CE68D2B-1E1C-467A-AF2E-80274902670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ACFD2-F047-4906-9284-98FE9BE39263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397BC-F380-49DD-B38F-89EE5A48BCE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FC41F-A2E8-4C96-8CDB-5D21A2735552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D6901-F16E-48BA-92BF-A99B51478EE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EE37C-55FC-4E0C-B754-85A53178AD59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CFE44-9689-4897-982A-BD47241FBC5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02C08-84AC-4EE7-A03D-19561059F706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78F1B-DB63-4673-A13D-82FC37CA886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C4A00-EBC3-4FFA-AB9A-C0EA6632F66B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D9A12-5463-43D2-8DEA-54FBA1DC6F3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DE1CD-FCA5-4169-9C7B-1D27EB7B13C6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B2E9C-4B4B-4DD0-8E29-0F3A945200B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9E622-0C36-41CB-8CC4-1D31E2203AEF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34FE3-A382-4011-A1A3-9E6CFCC2B8A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21441-2A15-4905-BE74-E8C001E7E8D3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AF46-ADB4-443B-82C6-457C1A09ABE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911A1-AD7C-4E95-BD48-ACC1D5F8C234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56BA3-BC6A-4F83-91C6-234FC30059B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9932B-ACDD-4CFF-9FA5-6422F6ACAEF2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5C209-AC29-4FF1-AB0A-D2B455E3DF5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0B8FB-2A9A-4844-AB17-2DA743993AC1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B835D-4E2D-4E16-8FC4-8FBC90E6200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6"/>
          <p:cNvSpPr/>
          <p:nvPr userDrawn="1"/>
        </p:nvSpPr>
        <p:spPr>
          <a:xfrm>
            <a:off x="0" y="857250"/>
            <a:ext cx="9144000" cy="71438"/>
          </a:xfrm>
          <a:prstGeom prst="rect">
            <a:avLst/>
          </a:prstGeom>
          <a:gradFill>
            <a:gsLst>
              <a:gs pos="0">
                <a:srgbClr val="C00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5" name="직사각형 7"/>
          <p:cNvSpPr/>
          <p:nvPr userDrawn="1"/>
        </p:nvSpPr>
        <p:spPr>
          <a:xfrm>
            <a:off x="0" y="6786563"/>
            <a:ext cx="9144000" cy="7143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>
            <a:lvl1pPr>
              <a:defRPr sz="3200"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en-US" altLang="ko-KR" dirty="0" smtClean="0"/>
              <a:t>Click to edit Master title style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14974"/>
          </a:xfrm>
        </p:spPr>
        <p:txBody>
          <a:bodyPr/>
          <a:lstStyle>
            <a:lvl1pPr>
              <a:defRPr sz="2400">
                <a:latin typeface="휴먼엑스포" pitchFamily="18" charset="-127"/>
                <a:ea typeface="휴먼엑스포" pitchFamily="18" charset="-127"/>
              </a:defRPr>
            </a:lvl1pPr>
            <a:lvl2pPr>
              <a:defRPr sz="2000">
                <a:latin typeface="휴먼엑스포" pitchFamily="18" charset="-127"/>
                <a:ea typeface="휴먼엑스포" pitchFamily="18" charset="-127"/>
              </a:defRPr>
            </a:lvl2pPr>
            <a:lvl3pPr>
              <a:defRPr sz="1800">
                <a:latin typeface="휴먼엑스포" pitchFamily="18" charset="-127"/>
                <a:ea typeface="휴먼엑스포" pitchFamily="18" charset="-127"/>
              </a:defRPr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09306-F77B-4EB3-9AFF-1FC1D81E41B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64DBD-A295-4FE1-A381-83993B9F3EA5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776F0-07A4-4DFE-9C63-68726B3E8F9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06ECE-C45D-475B-84ED-03D97BFAEEA5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7359A-3FF7-4B93-A094-084E6BFFBED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888EB-69DF-4D2F-AF8C-51E5C0224A49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579A2-20D2-4FEE-97DA-0009D5D54BD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DD9E8-F217-42FB-B4B5-CD2F4252BA15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4E596-9B19-4B6D-8426-D5E7E5CF71A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C89B3-0A73-4FDA-AA35-74F221F23B01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A5F8F-F91C-48D9-9EB2-5AE83790D81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50322-4EB4-4AF9-A5D5-670E9637F7C1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48CBD-70FD-48D8-80E8-7C19D9F293C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6A993-1130-4E83-A95F-F36319908DF1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A8FE6-79C9-4A3A-8961-92DFD1F264E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3BE8F-40C8-4A47-A617-F68E45344918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45F-29A6-4879-AA14-74AD9BFCF82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77B46-E0C0-41B5-AF62-C5BB6D47D196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7B922-069B-416F-AB69-15DD3F3AF07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0FD9B-7EAD-48CB-9681-AC10FED61619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3C430-EFE9-4AC9-A0B0-97586FB28DE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BE016-DE4A-483E-A4D6-6C8636AEF9F1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335DB-22BA-4AE6-958E-AC1157CB158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11392-C5D8-4225-A125-12F11222645A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CD89-AB51-428B-B17A-DD06C5C7350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9C695-A359-40D4-8F63-83ACC9949559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53686-60B0-4B13-8A23-6C9BC463F7E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03029-C9B0-4962-83D5-5BFBE6298636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232FE-FEE7-466F-AD90-211BFF0050A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2D0F3-338B-46C5-B325-58B530011B5B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BBA63-DCA4-4E6E-B88F-4DFFED89527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63F6F-D38D-4980-9374-6B615BA72DD6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C104A-0238-44A1-8833-AB72054A311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4AC6B-0C9E-44F6-B2FC-447F077DE2AD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B7E74-6499-4B92-ACA7-826D06C1494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2439A-80ED-462D-B7E8-356A1485A3EF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C4180-A4F7-4D33-B0BB-DDA33503566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B94B4-9956-4229-9F8E-8EBADEA6A817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3DA4A-9CE2-4607-804D-F0C96F92DD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1E232-F559-4A8E-B2BA-15F6B78CFB65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F11C7-F829-4D8F-8071-74A1DF90043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89EE1-1B78-4DA4-A09D-FA97E557D64C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89808-9225-4DAE-848F-A986BDB2F5A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09FC1-561B-4D47-9A17-ED598261D146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6643F-DE00-47B9-9303-F088B4CB953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BFC0FB1-B1A3-4EAC-A976-E556707B8C0A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9321BF8-5D14-430F-BA5A-91D0B60F3C6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6" r:id="rId2"/>
    <p:sldLayoutId id="2147483712" r:id="rId3"/>
    <p:sldLayoutId id="2147483711" r:id="rId4"/>
    <p:sldLayoutId id="2147483710" r:id="rId5"/>
    <p:sldLayoutId id="2147483709" r:id="rId6"/>
    <p:sldLayoutId id="2147483708" r:id="rId7"/>
    <p:sldLayoutId id="2147483707" r:id="rId8"/>
    <p:sldLayoutId id="2147483706" r:id="rId9"/>
    <p:sldLayoutId id="2147483705" r:id="rId10"/>
    <p:sldLayoutId id="2147483704" r:id="rId11"/>
    <p:sldLayoutId id="2147483703" r:id="rId12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4339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2B87D12-3CFB-49CB-9C94-077D1ACABC26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6E8F9AD-DC20-4328-8321-616DDC5D840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3" r:id="rId2"/>
    <p:sldLayoutId id="2147483722" r:id="rId3"/>
    <p:sldLayoutId id="2147483721" r:id="rId4"/>
    <p:sldLayoutId id="2147483720" r:id="rId5"/>
    <p:sldLayoutId id="2147483719" r:id="rId6"/>
    <p:sldLayoutId id="2147483718" r:id="rId7"/>
    <p:sldLayoutId id="2147483717" r:id="rId8"/>
    <p:sldLayoutId id="2147483716" r:id="rId9"/>
    <p:sldLayoutId id="2147483715" r:id="rId10"/>
    <p:sldLayoutId id="2147483714" r:id="rId11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66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9792210-9526-4749-85F7-B13A5F64C4FB}" type="datetime1">
              <a:rPr lang="ko-KR" altLang="en-US"/>
              <a:pPr>
                <a:defRPr/>
              </a:pPr>
              <a:t>2011-06-20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E3B56F0-6B54-42D5-BFA3-333F4266874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4" r:id="rId2"/>
    <p:sldLayoutId id="2147483733" r:id="rId3"/>
    <p:sldLayoutId id="2147483732" r:id="rId4"/>
    <p:sldLayoutId id="2147483731" r:id="rId5"/>
    <p:sldLayoutId id="2147483730" r:id="rId6"/>
    <p:sldLayoutId id="2147483729" r:id="rId7"/>
    <p:sldLayoutId id="2147483728" r:id="rId8"/>
    <p:sldLayoutId id="2147483727" r:id="rId9"/>
    <p:sldLayoutId id="2147483726" r:id="rId10"/>
    <p:sldLayoutId id="2147483725" r:id="rId11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file:///F:\&#54620;&#47448;\%5bmix%5d&#49464;&#44228;&#51201;&#51064;&#51064;&#44592;.wmv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071563" y="1285875"/>
            <a:ext cx="7000875" cy="1428750"/>
          </a:xfrm>
          <a:solidFill>
            <a:schemeClr val="bg1"/>
          </a:solidFill>
          <a:ln w="34925">
            <a:solidFill>
              <a:srgbClr val="92D050"/>
            </a:solidFill>
          </a:ln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ko-KR" altLang="en-US" dirty="0" err="1" smtClean="0">
                <a:latin typeface="휴먼엑스포" pitchFamily="18" charset="-127"/>
                <a:ea typeface="휴먼엑스포" pitchFamily="18" charset="-127"/>
              </a:rPr>
              <a:t>콘텐츠산업</a:t>
            </a:r>
            <a:r>
              <a:rPr lang="ko-KR" altLang="en-US" dirty="0" smtClean="0">
                <a:latin typeface="휴먼엑스포" pitchFamily="18" charset="-127"/>
                <a:ea typeface="휴먼엑스포" pitchFamily="18" charset="-127"/>
              </a:rPr>
              <a:t> 정부재정        및 투자 확대 방안</a:t>
            </a:r>
            <a:endParaRPr lang="ko-KR" altLang="en-US" dirty="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987675" y="4076700"/>
            <a:ext cx="3313113" cy="1296988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o-KR" altLang="en-US" sz="2400" dirty="0" smtClean="0">
                <a:solidFill>
                  <a:schemeClr val="tx1"/>
                </a:solidFill>
              </a:rPr>
              <a:t>창조산업연구소 소장 </a:t>
            </a:r>
            <a:endParaRPr lang="en-US" altLang="ko-KR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o-KR" altLang="en-US" sz="2400" dirty="0" smtClean="0">
                <a:solidFill>
                  <a:schemeClr val="tx1"/>
                </a:solidFill>
              </a:rPr>
              <a:t>홍익대학교 교수</a:t>
            </a:r>
            <a:endParaRPr lang="en-US" altLang="ko-KR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ko-KR" sz="24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o-KR" altLang="en-US" sz="2900" dirty="0" smtClean="0">
                <a:solidFill>
                  <a:schemeClr val="tx1"/>
                </a:solidFill>
              </a:rPr>
              <a:t>고정민</a:t>
            </a:r>
            <a:endParaRPr lang="ko-KR" altLang="en-US" sz="29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내용 개체 틀 2"/>
          <p:cNvSpPr>
            <a:spLocks noGrp="1"/>
          </p:cNvSpPr>
          <p:nvPr>
            <p:ph idx="1"/>
          </p:nvPr>
        </p:nvSpPr>
        <p:spPr>
          <a:xfrm>
            <a:off x="457200" y="1598613"/>
            <a:ext cx="8229600" cy="5214937"/>
          </a:xfrm>
        </p:spPr>
        <p:txBody>
          <a:bodyPr/>
          <a:lstStyle/>
          <a:p>
            <a:r>
              <a:rPr lang="ko-KR" altLang="en-US" sz="2200" smtClean="0"/>
              <a:t>콘텐츠산업은 창조경제시대의 핵심산업</a:t>
            </a:r>
            <a:endParaRPr lang="en-US" altLang="ko-KR" sz="2200" smtClean="0"/>
          </a:p>
          <a:p>
            <a:pPr lvl="1"/>
            <a:r>
              <a:rPr lang="ko-KR" altLang="en-US" sz="1900" smtClean="0"/>
              <a:t>창의적 </a:t>
            </a:r>
            <a:r>
              <a:rPr lang="en-US" altLang="ko-KR" sz="1900" smtClean="0"/>
              <a:t>DNA</a:t>
            </a:r>
            <a:r>
              <a:rPr lang="ko-KR" altLang="en-US" sz="1900" smtClean="0"/>
              <a:t>를 가진 창조경제시대의 주역</a:t>
            </a:r>
            <a:endParaRPr lang="en-US" altLang="ko-KR" sz="1900" smtClean="0"/>
          </a:p>
          <a:p>
            <a:pPr lvl="1"/>
            <a:r>
              <a:rPr lang="ko-KR" altLang="en-US" sz="1900" smtClean="0"/>
              <a:t>핵심성장성과 파급 효과로 인해 창조경제 시대의 성장동력</a:t>
            </a:r>
            <a:endParaRPr lang="en-US" altLang="ko-KR" sz="1900" smtClean="0"/>
          </a:p>
          <a:p>
            <a:pPr lvl="1"/>
            <a:r>
              <a:rPr lang="ko-KR" altLang="en-US" sz="1900" smtClean="0"/>
              <a:t>문화콘텐츠는 창조경제시대의 국가 창조성의 발신지 </a:t>
            </a:r>
            <a:endParaRPr lang="en-US" altLang="ko-KR" sz="1900" smtClean="0"/>
          </a:p>
          <a:p>
            <a:endParaRPr lang="en-US" altLang="ko-KR" smtClean="0"/>
          </a:p>
          <a:p>
            <a:endParaRPr lang="ko-KR" altLang="en-US" smtClean="0"/>
          </a:p>
        </p:txBody>
      </p:sp>
      <p:sp>
        <p:nvSpPr>
          <p:cNvPr id="5" name="타원 4"/>
          <p:cNvSpPr/>
          <p:nvPr/>
        </p:nvSpPr>
        <p:spPr>
          <a:xfrm>
            <a:off x="4211638" y="5661025"/>
            <a:ext cx="936625" cy="792163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>
                <a:solidFill>
                  <a:srgbClr val="002060"/>
                </a:solidFill>
              </a:rPr>
              <a:t>국가경제</a:t>
            </a:r>
            <a:endParaRPr kumimoji="0" lang="ko-KR" altLang="en-US" b="1" dirty="0">
              <a:solidFill>
                <a:srgbClr val="002060"/>
              </a:solidFill>
            </a:endParaRPr>
          </a:p>
        </p:txBody>
      </p:sp>
      <p:sp>
        <p:nvSpPr>
          <p:cNvPr id="6" name="타원 5"/>
          <p:cNvSpPr/>
          <p:nvPr/>
        </p:nvSpPr>
        <p:spPr>
          <a:xfrm>
            <a:off x="3995738" y="4724400"/>
            <a:ext cx="936625" cy="792163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>
                <a:solidFill>
                  <a:schemeClr val="tx1"/>
                </a:solidFill>
              </a:rPr>
              <a:t>기업</a:t>
            </a:r>
            <a:endParaRPr kumimoji="0" lang="ko-KR" altLang="en-US" b="1" dirty="0">
              <a:solidFill>
                <a:schemeClr val="tx1"/>
              </a:solidFill>
            </a:endParaRPr>
          </a:p>
        </p:txBody>
      </p:sp>
      <p:sp>
        <p:nvSpPr>
          <p:cNvPr id="7" name="타원 6"/>
          <p:cNvSpPr/>
          <p:nvPr/>
        </p:nvSpPr>
        <p:spPr>
          <a:xfrm>
            <a:off x="3708400" y="3860800"/>
            <a:ext cx="935038" cy="792163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>
                <a:solidFill>
                  <a:srgbClr val="002060"/>
                </a:solidFill>
              </a:rPr>
              <a:t>산업</a:t>
            </a:r>
          </a:p>
        </p:txBody>
      </p:sp>
      <p:sp>
        <p:nvSpPr>
          <p:cNvPr id="10" name="모서리가 둥근 직사각형 9"/>
          <p:cNvSpPr/>
          <p:nvPr/>
        </p:nvSpPr>
        <p:spPr>
          <a:xfrm>
            <a:off x="2051050" y="3500438"/>
            <a:ext cx="1296988" cy="43338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/>
              <a:t> 파급효과</a:t>
            </a:r>
            <a:endParaRPr kumimoji="0" lang="ko-KR" altLang="en-US" dirty="0"/>
          </a:p>
        </p:txBody>
      </p:sp>
      <p:sp>
        <p:nvSpPr>
          <p:cNvPr id="14" name="줄무늬가 있는 오른쪽 화살표 13"/>
          <p:cNvSpPr/>
          <p:nvPr/>
        </p:nvSpPr>
        <p:spPr>
          <a:xfrm>
            <a:off x="1979613" y="4797425"/>
            <a:ext cx="1800225" cy="576263"/>
          </a:xfrm>
          <a:prstGeom prst="striped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dirty="0"/>
              <a:t>창조 </a:t>
            </a:r>
            <a:r>
              <a:rPr kumimoji="0" lang="en-US" altLang="ko-KR" sz="2000" dirty="0"/>
              <a:t>DNA </a:t>
            </a:r>
            <a:endParaRPr kumimoji="0" lang="en-US" altLang="ko-KR" sz="2000" dirty="0"/>
          </a:p>
        </p:txBody>
      </p:sp>
      <p:sp>
        <p:nvSpPr>
          <p:cNvPr id="15" name="직사각형 14"/>
          <p:cNvSpPr/>
          <p:nvPr/>
        </p:nvSpPr>
        <p:spPr>
          <a:xfrm>
            <a:off x="1042988" y="3500438"/>
            <a:ext cx="792162" cy="30972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900" dirty="0"/>
              <a:t>창조산업</a:t>
            </a:r>
            <a:endParaRPr kumimoji="0" lang="en-US" altLang="ko-KR" sz="19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9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900" dirty="0"/>
              <a:t>*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900" dirty="0" err="1"/>
              <a:t>콘텐츠</a:t>
            </a:r>
            <a:r>
              <a:rPr kumimoji="0" lang="ko-KR" altLang="en-US" sz="1900" dirty="0"/>
              <a:t>  산업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sz="1900" dirty="0"/>
          </a:p>
        </p:txBody>
      </p:sp>
      <p:sp>
        <p:nvSpPr>
          <p:cNvPr id="18" name="줄무늬가 있는 오른쪽 화살표 17"/>
          <p:cNvSpPr/>
          <p:nvPr/>
        </p:nvSpPr>
        <p:spPr>
          <a:xfrm>
            <a:off x="1979613" y="5732463"/>
            <a:ext cx="1944687" cy="649287"/>
          </a:xfrm>
          <a:prstGeom prst="stripedRightArrow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dirty="0">
                <a:solidFill>
                  <a:schemeClr val="bg1"/>
                </a:solidFill>
              </a:rPr>
              <a:t>창조 </a:t>
            </a:r>
            <a:r>
              <a:rPr kumimoji="0" lang="en-US" altLang="ko-KR" sz="2400" dirty="0">
                <a:solidFill>
                  <a:schemeClr val="bg1"/>
                </a:solidFill>
              </a:rPr>
              <a:t>DNA </a:t>
            </a:r>
            <a:endParaRPr kumimoji="0" lang="en-US" altLang="ko-KR" sz="2400" dirty="0">
              <a:solidFill>
                <a:schemeClr val="bg1"/>
              </a:solidFill>
            </a:endParaRPr>
          </a:p>
        </p:txBody>
      </p:sp>
      <p:sp>
        <p:nvSpPr>
          <p:cNvPr id="19" name="줄무늬가 있는 오른쪽 화살표 18"/>
          <p:cNvSpPr/>
          <p:nvPr/>
        </p:nvSpPr>
        <p:spPr>
          <a:xfrm>
            <a:off x="1979613" y="4076700"/>
            <a:ext cx="1584325" cy="504825"/>
          </a:xfrm>
          <a:prstGeom prst="stripedRight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/>
              <a:t>창조 </a:t>
            </a:r>
            <a:r>
              <a:rPr kumimoji="0" lang="en-US" altLang="ko-KR" dirty="0"/>
              <a:t>DNA </a:t>
            </a:r>
            <a:endParaRPr kumimoji="0" lang="en-US" altLang="ko-KR" dirty="0"/>
          </a:p>
        </p:txBody>
      </p:sp>
      <p:sp>
        <p:nvSpPr>
          <p:cNvPr id="20" name="직사각형 19"/>
          <p:cNvSpPr/>
          <p:nvPr/>
        </p:nvSpPr>
        <p:spPr>
          <a:xfrm>
            <a:off x="6516688" y="4365625"/>
            <a:ext cx="1439862" cy="122396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200" dirty="0"/>
              <a:t>국가적 </a:t>
            </a:r>
            <a:endParaRPr kumimoji="0" lang="en-US" altLang="ko-KR" sz="22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200" dirty="0"/>
              <a:t>창조성</a:t>
            </a:r>
            <a:endParaRPr kumimoji="0" lang="en-US" altLang="ko-KR" sz="22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200" b="1" dirty="0">
                <a:solidFill>
                  <a:schemeClr val="bg1"/>
                </a:solidFill>
              </a:rPr>
              <a:t>Upgrade</a:t>
            </a:r>
            <a:r>
              <a:rPr kumimoji="0" lang="ko-KR" altLang="en-US" sz="2200" dirty="0">
                <a:solidFill>
                  <a:schemeClr val="tx1"/>
                </a:solidFill>
              </a:rPr>
              <a:t> </a:t>
            </a:r>
            <a:endParaRPr kumimoji="0" lang="en-US" altLang="ko-KR" sz="2200" dirty="0">
              <a:solidFill>
                <a:schemeClr val="tx1"/>
              </a:solidFill>
            </a:endParaRPr>
          </a:p>
        </p:txBody>
      </p:sp>
      <p:sp>
        <p:nvSpPr>
          <p:cNvPr id="16" name="오른쪽 화살표 15"/>
          <p:cNvSpPr/>
          <p:nvPr/>
        </p:nvSpPr>
        <p:spPr>
          <a:xfrm>
            <a:off x="5651500" y="3933825"/>
            <a:ext cx="576263" cy="2159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50188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ko-KR" altLang="en-US" smtClean="0">
                <a:latin typeface="휴먼엑스포" pitchFamily="18" charset="-127"/>
                <a:ea typeface="휴먼엑스포" pitchFamily="18" charset="-127"/>
              </a:rPr>
              <a:t>콘텐츠산업 재정 확대 근거</a:t>
            </a:r>
            <a:endParaRPr lang="ko-KR" altLang="en-US" smtClean="0"/>
          </a:p>
        </p:txBody>
      </p:sp>
      <p:sp>
        <p:nvSpPr>
          <p:cNvPr id="21" name="직사각형 11"/>
          <p:cNvSpPr>
            <a:spLocks noChangeArrowheads="1"/>
          </p:cNvSpPr>
          <p:nvPr/>
        </p:nvSpPr>
        <p:spPr bwMode="auto">
          <a:xfrm>
            <a:off x="323850" y="981075"/>
            <a:ext cx="6051550" cy="461963"/>
          </a:xfrm>
          <a:prstGeom prst="rect">
            <a:avLst/>
          </a:prstGeom>
          <a:solidFill>
            <a:srgbClr val="0070C0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미래 창조경제시대를 견인하는 </a:t>
            </a:r>
            <a:r>
              <a:rPr kumimoji="0" lang="ko-KR" altLang="en-US" sz="2400" dirty="0" err="1">
                <a:solidFill>
                  <a:schemeClr val="bg1"/>
                </a:solidFill>
                <a:latin typeface="+mn-lt"/>
                <a:ea typeface="+mn-ea"/>
              </a:rPr>
              <a:t>콘텐츠산업</a:t>
            </a:r>
            <a:endParaRPr kumimoji="0" lang="ko-KR" altLang="en-US" sz="240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2" name="슬라이드 번호 개체 틀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17CFE9-48A5-42BA-8A85-D91E4B361592}" type="slidenum">
              <a:rPr lang="ko-KR" altLang="en-US"/>
              <a:pPr>
                <a:defRPr/>
              </a:pPr>
              <a:t>10</a:t>
            </a:fld>
            <a:endParaRPr lang="ko-KR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내용 개체 틀 2"/>
          <p:cNvSpPr>
            <a:spLocks noGrp="1"/>
          </p:cNvSpPr>
          <p:nvPr>
            <p:ph idx="1"/>
          </p:nvPr>
        </p:nvSpPr>
        <p:spPr>
          <a:xfrm>
            <a:off x="468313" y="1989138"/>
            <a:ext cx="8229600" cy="4319587"/>
          </a:xfrm>
        </p:spPr>
        <p:txBody>
          <a:bodyPr/>
          <a:lstStyle/>
          <a:p>
            <a:r>
              <a:rPr lang="ko-KR" altLang="en-US" sz="2200" smtClean="0"/>
              <a:t>서비스 </a:t>
            </a:r>
            <a:r>
              <a:rPr lang="en-US" altLang="ko-KR" sz="2200" smtClean="0"/>
              <a:t>R&amp;D</a:t>
            </a:r>
            <a:r>
              <a:rPr lang="ko-KR" altLang="en-US" sz="2200" smtClean="0"/>
              <a:t>의 중요성 증대</a:t>
            </a:r>
            <a:endParaRPr lang="en-US" altLang="ko-KR" sz="2200" smtClean="0"/>
          </a:p>
          <a:p>
            <a:pPr lvl="1"/>
            <a:r>
              <a:rPr lang="ko-KR" altLang="en-US" sz="1900" smtClean="0"/>
              <a:t>서비스 </a:t>
            </a:r>
            <a:r>
              <a:rPr lang="en-US" altLang="ko-KR" sz="1900" smtClean="0"/>
              <a:t>R&amp;D</a:t>
            </a:r>
            <a:r>
              <a:rPr lang="ko-KR" altLang="en-US" sz="1900" smtClean="0"/>
              <a:t>는 새로운 요소를 만드는 모든 서비스 활동을 의미</a:t>
            </a:r>
            <a:endParaRPr lang="en-US" altLang="ko-KR" sz="1900" smtClean="0"/>
          </a:p>
          <a:p>
            <a:pPr lvl="1"/>
            <a:r>
              <a:rPr lang="ko-KR" altLang="en-US" sz="1900" smtClean="0"/>
              <a:t>금융 및 보험서비스가 서비스 </a:t>
            </a:r>
            <a:r>
              <a:rPr lang="en-US" altLang="ko-KR" sz="1900" smtClean="0"/>
              <a:t>R&amp;D</a:t>
            </a:r>
            <a:r>
              <a:rPr lang="ko-KR" altLang="en-US" sz="1900" smtClean="0"/>
              <a:t> 활동의 대표적인 예</a:t>
            </a:r>
            <a:r>
              <a:rPr lang="en-US" altLang="ko-KR" sz="1900" smtClean="0"/>
              <a:t>(OECD</a:t>
            </a:r>
            <a:r>
              <a:rPr lang="en-US" altLang="ko-KR" smtClean="0"/>
              <a:t>)</a:t>
            </a:r>
          </a:p>
          <a:p>
            <a:pPr>
              <a:buFont typeface="Arial" charset="0"/>
              <a:buNone/>
            </a:pPr>
            <a:endParaRPr lang="en-US" altLang="ko-KR" sz="1800" smtClean="0"/>
          </a:p>
          <a:p>
            <a:r>
              <a:rPr lang="en-US" altLang="ko-KR" sz="2200" smtClean="0"/>
              <a:t>CT</a:t>
            </a:r>
            <a:r>
              <a:rPr lang="ko-KR" altLang="en-US" sz="2200" smtClean="0"/>
              <a:t> </a:t>
            </a:r>
            <a:r>
              <a:rPr lang="en-US" altLang="ko-KR" sz="2200" smtClean="0"/>
              <a:t>R&amp;D</a:t>
            </a:r>
            <a:r>
              <a:rPr lang="ko-KR" altLang="en-US" sz="2200" smtClean="0"/>
              <a:t>도 상품의 차별화 요소로 중요성이 부각</a:t>
            </a:r>
            <a:endParaRPr lang="en-US" altLang="ko-KR" sz="2200" smtClean="0"/>
          </a:p>
          <a:p>
            <a:pPr lvl="1"/>
            <a:r>
              <a:rPr lang="ko-KR" altLang="en-US" sz="1900" smtClean="0"/>
              <a:t>창작</a:t>
            </a:r>
            <a:r>
              <a:rPr lang="en-US" altLang="ko-KR" sz="1900" smtClean="0"/>
              <a:t>,</a:t>
            </a:r>
            <a:r>
              <a:rPr lang="ko-KR" altLang="en-US" sz="1900" smtClean="0"/>
              <a:t> 제작</a:t>
            </a:r>
            <a:r>
              <a:rPr lang="en-US" altLang="ko-KR" sz="1900" smtClean="0"/>
              <a:t>, </a:t>
            </a:r>
            <a:r>
              <a:rPr lang="ko-KR" altLang="en-US" sz="1900" smtClean="0"/>
              <a:t>유통서비스와 관련된 기술개발에 필요한 연구개발 활동</a:t>
            </a:r>
            <a:endParaRPr lang="en-US" altLang="ko-KR" sz="1900" smtClean="0"/>
          </a:p>
          <a:p>
            <a:pPr lvl="1"/>
            <a:r>
              <a:rPr lang="ko-KR" altLang="en-US" sz="1900" smtClean="0"/>
              <a:t>성장한계에 도달한 박스무빙</a:t>
            </a:r>
            <a:r>
              <a:rPr lang="en-US" altLang="ko-KR" sz="1900" smtClean="0"/>
              <a:t>(Box Moving)</a:t>
            </a:r>
            <a:r>
              <a:rPr lang="ko-KR" altLang="en-US" sz="1900" smtClean="0"/>
              <a:t>경제에서 창조경제로의 도약에 필수적인 연구 개발</a:t>
            </a:r>
            <a:endParaRPr lang="en-US" altLang="ko-KR" sz="1900" smtClean="0"/>
          </a:p>
        </p:txBody>
      </p:sp>
      <p:sp>
        <p:nvSpPr>
          <p:cNvPr id="14" name="직사각형 13"/>
          <p:cNvSpPr/>
          <p:nvPr/>
        </p:nvSpPr>
        <p:spPr>
          <a:xfrm>
            <a:off x="611188" y="5157788"/>
            <a:ext cx="7848600" cy="79216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kumimoji="0" lang="ko-KR" altLang="en-US" sz="2400" b="1" dirty="0"/>
              <a:t> 서비스 </a:t>
            </a:r>
            <a:r>
              <a:rPr kumimoji="0" lang="en-US" altLang="ko-KR" sz="2400" b="1" dirty="0"/>
              <a:t>R&amp;D</a:t>
            </a:r>
            <a:r>
              <a:rPr kumimoji="0" lang="ko-KR" altLang="en-US" sz="2400" b="1" dirty="0"/>
              <a:t>로서의 </a:t>
            </a:r>
            <a:r>
              <a:rPr kumimoji="0" lang="ko-KR" altLang="en-US" sz="2400" b="1" dirty="0" err="1"/>
              <a:t>콘텐츠</a:t>
            </a:r>
            <a:r>
              <a:rPr kumimoji="0" lang="ko-KR" altLang="en-US" sz="2400" b="1" dirty="0"/>
              <a:t> </a:t>
            </a:r>
            <a:r>
              <a:rPr kumimoji="0" lang="en-US" altLang="ko-KR" sz="2400" b="1" dirty="0"/>
              <a:t>R&amp;D</a:t>
            </a:r>
            <a:r>
              <a:rPr kumimoji="0" lang="ko-KR" altLang="en-US" sz="2400" b="1" dirty="0"/>
              <a:t>는 창조경제에 필수 </a:t>
            </a:r>
            <a:endParaRPr kumimoji="0" lang="en-US" altLang="ko-KR" sz="2400" b="1" dirty="0"/>
          </a:p>
        </p:txBody>
      </p:sp>
      <p:sp>
        <p:nvSpPr>
          <p:cNvPr id="51203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ko-KR" altLang="en-US" smtClean="0"/>
              <a:t>서비스 </a:t>
            </a:r>
            <a:r>
              <a:rPr lang="en-US" altLang="ko-KR" smtClean="0"/>
              <a:t>R&amp;D</a:t>
            </a:r>
            <a:r>
              <a:rPr lang="ko-KR" altLang="en-US" smtClean="0"/>
              <a:t>와 문화 </a:t>
            </a:r>
            <a:r>
              <a:rPr lang="en-US" altLang="ko-KR" smtClean="0"/>
              <a:t>R&amp;D</a:t>
            </a:r>
            <a:endParaRPr lang="ko-KR" altLang="en-US" smtClean="0"/>
          </a:p>
        </p:txBody>
      </p:sp>
      <p:sp>
        <p:nvSpPr>
          <p:cNvPr id="5" name="직사각형 11"/>
          <p:cNvSpPr>
            <a:spLocks noChangeArrowheads="1"/>
          </p:cNvSpPr>
          <p:nvPr/>
        </p:nvSpPr>
        <p:spPr bwMode="auto">
          <a:xfrm>
            <a:off x="323850" y="1196975"/>
            <a:ext cx="5686425" cy="461963"/>
          </a:xfrm>
          <a:prstGeom prst="rect">
            <a:avLst/>
          </a:prstGeom>
          <a:solidFill>
            <a:srgbClr val="0070C0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서비스</a:t>
            </a:r>
            <a:r>
              <a:rPr kumimoji="0" lang="en-US" altLang="ko-KR" sz="2400" dirty="0">
                <a:solidFill>
                  <a:schemeClr val="bg1"/>
                </a:solidFill>
                <a:latin typeface="+mn-lt"/>
                <a:ea typeface="+mn-ea"/>
              </a:rPr>
              <a:t>R&amp;D</a:t>
            </a: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로서 </a:t>
            </a:r>
            <a:r>
              <a:rPr kumimoji="0" lang="en-US" altLang="ko-KR" sz="2400" dirty="0">
                <a:solidFill>
                  <a:schemeClr val="bg1"/>
                </a:solidFill>
                <a:latin typeface="+mn-lt"/>
                <a:ea typeface="+mn-ea"/>
              </a:rPr>
              <a:t>CT</a:t>
            </a: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 </a:t>
            </a:r>
            <a:r>
              <a:rPr kumimoji="0" lang="en-US" altLang="ko-KR" sz="2400" dirty="0">
                <a:solidFill>
                  <a:schemeClr val="bg1"/>
                </a:solidFill>
                <a:latin typeface="+mn-lt"/>
                <a:ea typeface="+mn-ea"/>
              </a:rPr>
              <a:t>R&amp;D</a:t>
            </a: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의 중요성 증대</a:t>
            </a:r>
            <a:endParaRPr kumimoji="0" lang="ko-KR" altLang="en-US" sz="240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18CEA0-284E-4925-9ECD-A617B8AA5944}" type="slidenum">
              <a:rPr lang="ko-KR" altLang="en-US"/>
              <a:pPr>
                <a:defRPr/>
              </a:pPr>
              <a:t>11</a:t>
            </a:fld>
            <a:endParaRPr lang="ko-KR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ko-KR" altLang="en-US" smtClean="0"/>
              <a:t>문화 </a:t>
            </a:r>
            <a:r>
              <a:rPr lang="en-US" altLang="ko-KR" smtClean="0"/>
              <a:t>R&amp;D</a:t>
            </a:r>
            <a:r>
              <a:rPr lang="ko-KR" altLang="en-US" smtClean="0"/>
              <a:t>의 집중적 투자</a:t>
            </a:r>
          </a:p>
        </p:txBody>
      </p:sp>
      <p:sp>
        <p:nvSpPr>
          <p:cNvPr id="52226" name="내용 개체 틀 4"/>
          <p:cNvSpPr>
            <a:spLocks noGrp="1"/>
          </p:cNvSpPr>
          <p:nvPr>
            <p:ph idx="1"/>
          </p:nvPr>
        </p:nvSpPr>
        <p:spPr>
          <a:xfrm>
            <a:off x="468313" y="1773238"/>
            <a:ext cx="8229600" cy="4494212"/>
          </a:xfrm>
        </p:spPr>
        <p:txBody>
          <a:bodyPr/>
          <a:lstStyle/>
          <a:p>
            <a:r>
              <a:rPr lang="ko-KR" altLang="en-US" sz="2200" smtClean="0"/>
              <a:t>창조경제 진입을 위한 </a:t>
            </a:r>
            <a:r>
              <a:rPr lang="en-US" altLang="ko-KR" sz="2200" smtClean="0"/>
              <a:t>CT R&amp;D</a:t>
            </a:r>
            <a:r>
              <a:rPr lang="ko-KR" altLang="en-US" sz="2200" smtClean="0"/>
              <a:t>에 대한</a:t>
            </a:r>
            <a:r>
              <a:rPr lang="en-US" altLang="ko-KR" sz="2200" smtClean="0"/>
              <a:t> </a:t>
            </a:r>
            <a:r>
              <a:rPr lang="ko-KR" altLang="en-US" sz="2200" smtClean="0"/>
              <a:t>선제적 투자</a:t>
            </a:r>
            <a:endParaRPr lang="en-US" altLang="ko-KR" sz="2200" smtClean="0"/>
          </a:p>
          <a:p>
            <a:pPr lvl="1"/>
            <a:r>
              <a:rPr lang="en-US" altLang="ko-KR" sz="1900" smtClean="0"/>
              <a:t>CT</a:t>
            </a:r>
            <a:r>
              <a:rPr lang="ko-KR" altLang="en-US" sz="1900" smtClean="0"/>
              <a:t> </a:t>
            </a:r>
            <a:r>
              <a:rPr lang="en-US" altLang="ko-KR" sz="1900" smtClean="0"/>
              <a:t>R&amp;D</a:t>
            </a:r>
            <a:r>
              <a:rPr lang="ko-KR" altLang="en-US" sz="1900" smtClean="0"/>
              <a:t>에 대한 적극적인 투자는 창조경제시대의 선점하기  위한 기초체력의 축적이며 한계점에 도달한 우리나라 경제의 돌파구를 마련하기 위한 것</a:t>
            </a:r>
          </a:p>
          <a:p>
            <a:pPr lvl="1"/>
            <a:r>
              <a:rPr lang="ko-KR" altLang="en-US" sz="1900" smtClean="0"/>
              <a:t>문화</a:t>
            </a:r>
            <a:r>
              <a:rPr lang="en-US" altLang="ko-KR" sz="1900" smtClean="0"/>
              <a:t>R&amp;D</a:t>
            </a:r>
            <a:r>
              <a:rPr lang="ko-KR" altLang="en-US" sz="1900" smtClean="0"/>
              <a:t>는 서비스 </a:t>
            </a:r>
            <a:r>
              <a:rPr lang="en-US" altLang="ko-KR" sz="1900" smtClean="0"/>
              <a:t>R&amp;D</a:t>
            </a:r>
            <a:r>
              <a:rPr lang="ko-KR" altLang="en-US" sz="1900" smtClean="0"/>
              <a:t>의 하나로서 </a:t>
            </a:r>
            <a:r>
              <a:rPr lang="en-US" altLang="ko-KR" sz="1900" smtClean="0"/>
              <a:t>CT </a:t>
            </a:r>
            <a:r>
              <a:rPr lang="ko-KR" altLang="en-US" sz="1900" smtClean="0"/>
              <a:t>기술</a:t>
            </a:r>
            <a:r>
              <a:rPr lang="en-US" altLang="ko-KR" sz="1900" smtClean="0"/>
              <a:t>, </a:t>
            </a:r>
            <a:r>
              <a:rPr lang="ko-KR" altLang="en-US" sz="1900" smtClean="0"/>
              <a:t>인문학</a:t>
            </a:r>
            <a:r>
              <a:rPr lang="en-US" altLang="ko-KR" sz="1900" smtClean="0"/>
              <a:t>, </a:t>
            </a:r>
            <a:r>
              <a:rPr lang="ko-KR" altLang="en-US" sz="1900" smtClean="0"/>
              <a:t>예술</a:t>
            </a:r>
            <a:r>
              <a:rPr lang="en-US" altLang="ko-KR" sz="1900" smtClean="0"/>
              <a:t>,  </a:t>
            </a:r>
            <a:r>
              <a:rPr lang="ko-KR" altLang="en-US" sz="1900" smtClean="0"/>
              <a:t>사회과학 등이 포함된 학제적 </a:t>
            </a:r>
            <a:r>
              <a:rPr lang="en-US" altLang="ko-KR" sz="1900" smtClean="0"/>
              <a:t>R&amp;D</a:t>
            </a:r>
          </a:p>
          <a:p>
            <a:pPr lvl="2"/>
            <a:r>
              <a:rPr lang="en-US" altLang="ko-KR" sz="1900" smtClean="0"/>
              <a:t>IBM</a:t>
            </a:r>
            <a:r>
              <a:rPr lang="ko-KR" altLang="en-US" sz="1900" smtClean="0"/>
              <a:t>은 서비스사이언스 주장</a:t>
            </a:r>
            <a:r>
              <a:rPr lang="en-US" altLang="ko-KR" sz="1900" smtClean="0"/>
              <a:t>, </a:t>
            </a:r>
            <a:r>
              <a:rPr lang="ko-KR" altLang="en-US" sz="1900" smtClean="0"/>
              <a:t>하드웨어로의 기술발전의 한계점   인식</a:t>
            </a:r>
            <a:r>
              <a:rPr lang="en-US" altLang="ko-KR" sz="1900" smtClean="0"/>
              <a:t>, </a:t>
            </a:r>
            <a:r>
              <a:rPr lang="ko-KR" altLang="en-US" sz="1900" smtClean="0"/>
              <a:t>심리학</a:t>
            </a:r>
            <a:r>
              <a:rPr lang="en-US" altLang="ko-KR" sz="1900" smtClean="0"/>
              <a:t>, </a:t>
            </a:r>
            <a:r>
              <a:rPr lang="ko-KR" altLang="en-US" sz="1900" smtClean="0"/>
              <a:t>사회과학</a:t>
            </a:r>
            <a:r>
              <a:rPr lang="en-US" altLang="ko-KR" sz="1900" smtClean="0"/>
              <a:t>, </a:t>
            </a:r>
            <a:r>
              <a:rPr lang="ko-KR" altLang="en-US" sz="1900" smtClean="0"/>
              <a:t>인문학을 융합   </a:t>
            </a:r>
            <a:endParaRPr lang="en-US" altLang="ko-KR" sz="1900" smtClean="0"/>
          </a:p>
          <a:p>
            <a:endParaRPr lang="en-US" altLang="ko-KR" smtClean="0"/>
          </a:p>
          <a:p>
            <a:r>
              <a:rPr lang="en-US" altLang="ko-KR" sz="2200" smtClean="0"/>
              <a:t>CT</a:t>
            </a:r>
            <a:r>
              <a:rPr lang="ko-KR" altLang="en-US" sz="2200" smtClean="0"/>
              <a:t> </a:t>
            </a:r>
            <a:r>
              <a:rPr lang="en-US" altLang="ko-KR" sz="2200" smtClean="0"/>
              <a:t>R&amp;D </a:t>
            </a:r>
            <a:r>
              <a:rPr lang="ko-KR" altLang="en-US" sz="2200" smtClean="0"/>
              <a:t>투자확대를 위해 예산의 대폭적인 증액 필요</a:t>
            </a:r>
          </a:p>
          <a:p>
            <a:pPr lvl="1"/>
            <a:r>
              <a:rPr lang="en-US" altLang="ko-KR" sz="1900" smtClean="0"/>
              <a:t>CT </a:t>
            </a:r>
            <a:r>
              <a:rPr lang="ko-KR" altLang="en-US" sz="1900" smtClean="0"/>
              <a:t>기술</a:t>
            </a:r>
            <a:r>
              <a:rPr lang="en-US" altLang="ko-KR" sz="1900" smtClean="0"/>
              <a:t>, </a:t>
            </a:r>
            <a:r>
              <a:rPr lang="ko-KR" altLang="en-US" sz="1900" smtClean="0"/>
              <a:t>인문학</a:t>
            </a:r>
            <a:r>
              <a:rPr lang="en-US" altLang="ko-KR" sz="1900" smtClean="0"/>
              <a:t>, </a:t>
            </a:r>
            <a:r>
              <a:rPr lang="ko-KR" altLang="en-US" sz="1900" smtClean="0"/>
              <a:t>예술</a:t>
            </a:r>
            <a:r>
              <a:rPr lang="en-US" altLang="ko-KR" sz="1900" smtClean="0"/>
              <a:t>, </a:t>
            </a:r>
            <a:r>
              <a:rPr lang="ko-KR" altLang="en-US" sz="1900" smtClean="0"/>
              <a:t>사회과학 등이 포함된 학제적 </a:t>
            </a:r>
            <a:r>
              <a:rPr lang="en-US" altLang="ko-KR" sz="1900" smtClean="0"/>
              <a:t>R&amp;D</a:t>
            </a:r>
            <a:r>
              <a:rPr lang="ko-KR" altLang="en-US" sz="1900" smtClean="0"/>
              <a:t>이기 때문에 기술 분야에만 한정되는 것이 아니라 다방면에 걸친   균형적 혜택이 가능</a:t>
            </a:r>
          </a:p>
          <a:p>
            <a:pPr lvl="1"/>
            <a:endParaRPr lang="en-US" altLang="ko-KR" smtClean="0"/>
          </a:p>
          <a:p>
            <a:pPr>
              <a:buFont typeface="Arial" charset="0"/>
              <a:buNone/>
            </a:pPr>
            <a:endParaRPr lang="en-US" altLang="ko-KR" sz="2000" smtClean="0"/>
          </a:p>
          <a:p>
            <a:pPr>
              <a:buFont typeface="Arial" charset="0"/>
              <a:buNone/>
            </a:pPr>
            <a:endParaRPr lang="ko-KR" altLang="en-US" sz="1800" smtClean="0"/>
          </a:p>
          <a:p>
            <a:pPr>
              <a:buFont typeface="Arial" charset="0"/>
              <a:buNone/>
            </a:pPr>
            <a:endParaRPr lang="en-US" altLang="ko-KR" sz="1800" smtClean="0"/>
          </a:p>
          <a:p>
            <a:endParaRPr lang="ko-KR" altLang="en-US" smtClean="0"/>
          </a:p>
          <a:p>
            <a:endParaRPr lang="ko-KR" altLang="en-US" smtClean="0"/>
          </a:p>
        </p:txBody>
      </p:sp>
      <p:sp>
        <p:nvSpPr>
          <p:cNvPr id="22" name="직사각형 11"/>
          <p:cNvSpPr>
            <a:spLocks noChangeArrowheads="1"/>
          </p:cNvSpPr>
          <p:nvPr/>
        </p:nvSpPr>
        <p:spPr bwMode="auto">
          <a:xfrm>
            <a:off x="323850" y="1125538"/>
            <a:ext cx="5686425" cy="460375"/>
          </a:xfrm>
          <a:prstGeom prst="rect">
            <a:avLst/>
          </a:prstGeom>
          <a:solidFill>
            <a:srgbClr val="0070C0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서비스</a:t>
            </a:r>
            <a:r>
              <a:rPr kumimoji="0" lang="en-US" altLang="ko-KR" sz="2400" dirty="0">
                <a:solidFill>
                  <a:schemeClr val="bg1"/>
                </a:solidFill>
                <a:latin typeface="+mn-lt"/>
                <a:ea typeface="+mn-ea"/>
              </a:rPr>
              <a:t>R&amp;D</a:t>
            </a: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로서 </a:t>
            </a:r>
            <a:r>
              <a:rPr kumimoji="0" lang="en-US" altLang="ko-KR" sz="2400" dirty="0">
                <a:solidFill>
                  <a:schemeClr val="bg1"/>
                </a:solidFill>
                <a:latin typeface="+mn-lt"/>
                <a:ea typeface="+mn-ea"/>
              </a:rPr>
              <a:t>CT</a:t>
            </a: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 </a:t>
            </a:r>
            <a:r>
              <a:rPr kumimoji="0" lang="en-US" altLang="ko-KR" sz="2400" dirty="0">
                <a:solidFill>
                  <a:schemeClr val="bg1"/>
                </a:solidFill>
                <a:latin typeface="+mn-lt"/>
                <a:ea typeface="+mn-ea"/>
              </a:rPr>
              <a:t>R&amp;D</a:t>
            </a: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의 중요성 증대</a:t>
            </a:r>
            <a:endParaRPr kumimoji="0" lang="ko-KR" altLang="en-US" sz="240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AD39BE-72CB-476B-95BC-B7073E250DF1}" type="slidenum">
              <a:rPr lang="ko-KR" altLang="en-US"/>
              <a:pPr>
                <a:defRPr/>
              </a:pPr>
              <a:t>12</a:t>
            </a:fld>
            <a:endParaRPr lang="ko-KR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ko-KR" altLang="en-US" smtClean="0"/>
              <a:t>삶의 질 향상 </a:t>
            </a:r>
          </a:p>
        </p:txBody>
      </p:sp>
      <p:sp>
        <p:nvSpPr>
          <p:cNvPr id="53250" name="내용 개체 틀 2"/>
          <p:cNvSpPr>
            <a:spLocks noGrp="1"/>
          </p:cNvSpPr>
          <p:nvPr>
            <p:ph idx="1"/>
          </p:nvPr>
        </p:nvSpPr>
        <p:spPr>
          <a:xfrm>
            <a:off x="468313" y="1643063"/>
            <a:ext cx="8229600" cy="5214937"/>
          </a:xfrm>
        </p:spPr>
        <p:txBody>
          <a:bodyPr/>
          <a:lstStyle/>
          <a:p>
            <a:r>
              <a:rPr lang="ko-KR" altLang="en-US" sz="1900" smtClean="0"/>
              <a:t>우리나라의 레저 및 문화레저비 지출은 선진국에 비해 크게 낮아</a:t>
            </a:r>
            <a:r>
              <a:rPr lang="en-US" altLang="ko-KR" sz="1900" smtClean="0"/>
              <a:t>, </a:t>
            </a:r>
            <a:r>
              <a:rPr lang="ko-KR" altLang="en-US" sz="1900" smtClean="0"/>
              <a:t>향후 소득증가에 따라 그 비중이 크게 증가할 것으로 예상</a:t>
            </a:r>
          </a:p>
          <a:p>
            <a:endParaRPr lang="ko-KR" altLang="en-US" smtClean="0"/>
          </a:p>
          <a:p>
            <a:endParaRPr lang="en-US" altLang="ko-KR" smtClean="0"/>
          </a:p>
          <a:p>
            <a:endParaRPr lang="en-US" altLang="ko-KR" smtClean="0"/>
          </a:p>
          <a:p>
            <a:pPr>
              <a:buFont typeface="Arial" charset="0"/>
              <a:buNone/>
            </a:pPr>
            <a:r>
              <a:rPr lang="en-US" altLang="ko-KR" smtClean="0"/>
              <a:t>                   </a:t>
            </a:r>
          </a:p>
          <a:p>
            <a:endParaRPr lang="en-US" altLang="ko-KR" smtClean="0"/>
          </a:p>
          <a:p>
            <a:endParaRPr lang="en-US" altLang="ko-KR" smtClean="0"/>
          </a:p>
          <a:p>
            <a:pPr>
              <a:buFont typeface="Arial" charset="0"/>
              <a:buNone/>
            </a:pPr>
            <a:r>
              <a:rPr lang="en-US" altLang="ko-KR" smtClean="0"/>
              <a:t>        BUT</a:t>
            </a:r>
          </a:p>
          <a:p>
            <a:endParaRPr lang="en-US" altLang="ko-KR" smtClean="0"/>
          </a:p>
          <a:p>
            <a:endParaRPr lang="ko-KR" altLang="en-US" smtClean="0"/>
          </a:p>
          <a:p>
            <a:endParaRPr lang="ko-KR" altLang="en-US" smtClean="0"/>
          </a:p>
        </p:txBody>
      </p:sp>
      <p:sp>
        <p:nvSpPr>
          <p:cNvPr id="4" name="직사각형 3"/>
          <p:cNvSpPr/>
          <p:nvPr/>
        </p:nvSpPr>
        <p:spPr>
          <a:xfrm>
            <a:off x="827088" y="2492375"/>
            <a:ext cx="2016125" cy="7207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>
                <a:solidFill>
                  <a:schemeClr val="tx1"/>
                </a:solidFill>
              </a:rPr>
              <a:t>소득 증가</a:t>
            </a:r>
            <a:endParaRPr kumimoji="0" lang="ko-KR" altLang="en-US" b="1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827088" y="4005263"/>
            <a:ext cx="2016125" cy="71913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/>
              <a:t>레저 및 문화비 </a:t>
            </a:r>
            <a:endParaRPr kumimoji="0" lang="en-US" altLang="ko-KR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/>
              <a:t>지출 증가 </a:t>
            </a:r>
            <a:endParaRPr kumimoji="0"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827088" y="5445125"/>
            <a:ext cx="2016125" cy="7207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 err="1">
                <a:solidFill>
                  <a:schemeClr val="tx1"/>
                </a:solidFill>
              </a:rPr>
              <a:t>문화콘텐츠</a:t>
            </a:r>
            <a:endParaRPr kumimoji="0" lang="en-US" altLang="ko-KR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>
                <a:solidFill>
                  <a:schemeClr val="tx1"/>
                </a:solidFill>
              </a:rPr>
              <a:t>시설부족</a:t>
            </a:r>
            <a:r>
              <a:rPr kumimoji="0" lang="ko-KR" altLang="en-US" b="1" dirty="0"/>
              <a:t> </a:t>
            </a:r>
            <a:endParaRPr kumimoji="0" lang="ko-KR" altLang="en-US" b="1" dirty="0"/>
          </a:p>
        </p:txBody>
      </p:sp>
      <p:sp>
        <p:nvSpPr>
          <p:cNvPr id="7" name="오른쪽 화살표 6"/>
          <p:cNvSpPr/>
          <p:nvPr/>
        </p:nvSpPr>
        <p:spPr>
          <a:xfrm rot="5400000">
            <a:off x="1654968" y="3393282"/>
            <a:ext cx="360363" cy="4318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8" name="오른쪽 화살표 7"/>
          <p:cNvSpPr/>
          <p:nvPr/>
        </p:nvSpPr>
        <p:spPr>
          <a:xfrm>
            <a:off x="3132138" y="5300663"/>
            <a:ext cx="1368425" cy="93662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tx1"/>
                </a:solidFill>
              </a:rPr>
              <a:t>예산확충</a:t>
            </a:r>
            <a:endParaRPr kumimoji="0" lang="ko-KR" altLang="en-US" dirty="0">
              <a:solidFill>
                <a:schemeClr val="tx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643438" y="5157788"/>
            <a:ext cx="1873250" cy="1295400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문화콘텐츠</a:t>
            </a:r>
            <a:r>
              <a:rPr kumimoji="0" lang="ko-KR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시설 인프라 구축</a:t>
            </a:r>
            <a:endParaRPr kumimoji="0"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25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3258" name="_x108651280" descr="EMB000018a406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2565400"/>
            <a:ext cx="5141913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직사각형 11"/>
          <p:cNvSpPr>
            <a:spLocks noChangeArrowheads="1"/>
          </p:cNvSpPr>
          <p:nvPr/>
        </p:nvSpPr>
        <p:spPr bwMode="auto">
          <a:xfrm>
            <a:off x="323850" y="1052513"/>
            <a:ext cx="5545138" cy="461962"/>
          </a:xfrm>
          <a:prstGeom prst="rect">
            <a:avLst/>
          </a:prstGeom>
          <a:solidFill>
            <a:srgbClr val="0070C0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삶의 질 향상과 대중문화향수에의 대응</a:t>
            </a:r>
            <a:endParaRPr kumimoji="0" lang="ko-KR" altLang="en-US" sz="240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4" name="오른쪽 화살표 13"/>
          <p:cNvSpPr/>
          <p:nvPr/>
        </p:nvSpPr>
        <p:spPr>
          <a:xfrm>
            <a:off x="6732588" y="5516563"/>
            <a:ext cx="360362" cy="5048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7235825" y="5157788"/>
            <a:ext cx="1512888" cy="12954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dirty="0"/>
              <a:t>삶의 질   향상과    대중문화  향수 대응</a:t>
            </a:r>
            <a:endParaRPr kumimoji="0" lang="ko-KR" altLang="en-US" sz="2000" dirty="0"/>
          </a:p>
        </p:txBody>
      </p:sp>
      <p:sp>
        <p:nvSpPr>
          <p:cNvPr id="17" name="슬라이드 번호 개체 틀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39F741-9208-40EB-A1EE-D2A98993EAF4}" type="slidenum">
              <a:rPr lang="ko-KR" altLang="en-US"/>
              <a:pPr>
                <a:defRPr/>
              </a:pPr>
              <a:t>13</a:t>
            </a:fld>
            <a:endParaRPr lang="ko-KR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ko-KR" altLang="en-US" smtClean="0"/>
              <a:t>청년고용문제 </a:t>
            </a:r>
          </a:p>
        </p:txBody>
      </p:sp>
      <p:sp>
        <p:nvSpPr>
          <p:cNvPr id="54274" name="내용 개체 틀 2"/>
          <p:cNvSpPr>
            <a:spLocks noGrp="1"/>
          </p:cNvSpPr>
          <p:nvPr>
            <p:ph idx="1"/>
          </p:nvPr>
        </p:nvSpPr>
        <p:spPr>
          <a:xfrm>
            <a:off x="457200" y="1527175"/>
            <a:ext cx="8229600" cy="5214938"/>
          </a:xfrm>
        </p:spPr>
        <p:txBody>
          <a:bodyPr/>
          <a:lstStyle/>
          <a:p>
            <a:r>
              <a:rPr lang="ko-KR" altLang="en-US" sz="1900" smtClean="0"/>
              <a:t>청년층은 디지털 기기를 통해 콘텐츠를 향유하고 있는 </a:t>
            </a:r>
            <a:r>
              <a:rPr lang="ko-KR" altLang="en-US" sz="1900" b="1" smtClean="0"/>
              <a:t>디지털 네이티브 세대</a:t>
            </a:r>
            <a:r>
              <a:rPr lang="ko-KR" altLang="en-US" sz="1900" smtClean="0"/>
              <a:t>로서</a:t>
            </a:r>
            <a:r>
              <a:rPr lang="en-US" altLang="ko-KR" sz="1900" smtClean="0"/>
              <a:t>, </a:t>
            </a:r>
            <a:r>
              <a:rPr lang="ko-KR" altLang="en-US" sz="1900" smtClean="0"/>
              <a:t>게임</a:t>
            </a:r>
            <a:r>
              <a:rPr lang="en-US" altLang="ko-KR" sz="1900" smtClean="0"/>
              <a:t>, </a:t>
            </a:r>
            <a:r>
              <a:rPr lang="ko-KR" altLang="en-US" sz="1900" smtClean="0"/>
              <a:t>모바일콘텐츠 등 콘텐츠산업의 일자리를 선호</a:t>
            </a:r>
            <a:endParaRPr lang="en-US" altLang="ko-KR" sz="1900" smtClean="0"/>
          </a:p>
          <a:p>
            <a:pPr marL="342900" lvl="1" indent="-342900">
              <a:buFont typeface="Arial" charset="0"/>
              <a:buChar char="•"/>
            </a:pPr>
            <a:r>
              <a:rPr lang="ko-KR" altLang="en-US" sz="1900" smtClean="0"/>
              <a:t>국내 게임시장 고용규모는 </a:t>
            </a:r>
            <a:r>
              <a:rPr lang="en-US" altLang="ko-KR" sz="1900" smtClean="0"/>
              <a:t>2001</a:t>
            </a:r>
            <a:r>
              <a:rPr lang="ko-KR" altLang="en-US" sz="1900" smtClean="0"/>
              <a:t>년 </a:t>
            </a:r>
            <a:r>
              <a:rPr lang="en-US" altLang="ko-KR" sz="1900" smtClean="0"/>
              <a:t>13,500</a:t>
            </a:r>
            <a:r>
              <a:rPr lang="ko-KR" altLang="en-US" sz="1900" smtClean="0"/>
              <a:t>명에서 연평균 </a:t>
            </a:r>
            <a:r>
              <a:rPr lang="en-US" altLang="ko-KR" sz="1900" smtClean="0"/>
              <a:t>15.7% </a:t>
            </a:r>
            <a:r>
              <a:rPr lang="ko-KR" altLang="en-US" sz="1900" smtClean="0"/>
              <a:t>성장하여 </a:t>
            </a:r>
            <a:r>
              <a:rPr lang="en-US" altLang="ko-KR" sz="1900" smtClean="0"/>
              <a:t>2009</a:t>
            </a:r>
            <a:r>
              <a:rPr lang="ko-KR" altLang="en-US" sz="1900" smtClean="0"/>
              <a:t>년 </a:t>
            </a:r>
            <a:r>
              <a:rPr lang="en-US" altLang="ko-KR" sz="1900" smtClean="0"/>
              <a:t>43,365</a:t>
            </a:r>
            <a:r>
              <a:rPr lang="ko-KR" altLang="en-US" sz="1900" smtClean="0"/>
              <a:t>명으로 증가</a:t>
            </a:r>
            <a:endParaRPr lang="en-US" altLang="ko-KR" sz="1900" smtClean="0"/>
          </a:p>
          <a:p>
            <a:endParaRPr lang="ko-KR" altLang="en-US" sz="2000" smtClean="0"/>
          </a:p>
          <a:p>
            <a:pPr>
              <a:buFont typeface="Arial" charset="0"/>
              <a:buNone/>
            </a:pPr>
            <a:r>
              <a:rPr lang="ko-KR" altLang="en-US" sz="1800" smtClean="0"/>
              <a:t> </a:t>
            </a:r>
            <a:endParaRPr lang="en-US" altLang="ko-KR" sz="1800" smtClean="0"/>
          </a:p>
          <a:p>
            <a:endParaRPr lang="en-US" altLang="ko-KR" smtClean="0"/>
          </a:p>
          <a:p>
            <a:endParaRPr lang="ko-KR" altLang="en-US" smtClean="0"/>
          </a:p>
        </p:txBody>
      </p:sp>
      <p:sp>
        <p:nvSpPr>
          <p:cNvPr id="8" name="직사각형 7"/>
          <p:cNvSpPr/>
          <p:nvPr/>
        </p:nvSpPr>
        <p:spPr>
          <a:xfrm>
            <a:off x="6300788" y="3357563"/>
            <a:ext cx="2159000" cy="3095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u="sng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종업원연령대</a:t>
            </a:r>
            <a:endParaRPr kumimoji="0" lang="en-US" altLang="ko-KR" u="sng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000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kumimoji="0" lang="en-US" altLang="ko-KR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 NC SOFT: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 </a:t>
            </a:r>
            <a:r>
              <a: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 </a:t>
            </a:r>
            <a:r>
              <a:rPr kumimoji="0" lang="en-US" altLang="ko-KR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2009</a:t>
            </a:r>
            <a:r>
              <a: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년</a:t>
            </a:r>
            <a:r>
              <a:rPr kumimoji="0" lang="en-US" altLang="ko-KR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 </a:t>
            </a:r>
            <a:r>
              <a: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전체 </a:t>
            </a:r>
            <a:endParaRPr kumimoji="0" lang="en-US" altLang="ko-KR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  </a:t>
            </a:r>
            <a:r>
              <a: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직원 </a:t>
            </a:r>
            <a:r>
              <a:rPr kumimoji="0" lang="en-US" altLang="ko-KR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1,889</a:t>
            </a:r>
            <a:r>
              <a: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명 중 </a:t>
            </a:r>
            <a:endParaRPr kumimoji="0" lang="en-US" altLang="ko-KR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  20-30</a:t>
            </a:r>
            <a:r>
              <a: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대가 </a:t>
            </a:r>
            <a:endParaRPr kumimoji="0" lang="en-US" altLang="ko-KR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  97%</a:t>
            </a:r>
            <a:r>
              <a: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를 차지</a:t>
            </a:r>
            <a:endParaRPr kumimoji="0" lang="en-US" altLang="ko-KR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altLang="ko-KR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 </a:t>
            </a:r>
            <a:r>
              <a: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현대중공업 </a:t>
            </a:r>
            <a:endParaRPr kumimoji="0" lang="en-US" altLang="ko-KR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  </a:t>
            </a:r>
            <a:r>
              <a: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종업원 평균연령 </a:t>
            </a:r>
            <a:endParaRPr kumimoji="0" lang="en-US" altLang="ko-KR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  48</a:t>
            </a:r>
            <a:r>
              <a:rPr kumimoji="0" lang="ko-KR" altLang="en-US" dirty="0">
                <a:solidFill>
                  <a:schemeClr val="tx1"/>
                </a:solidFill>
                <a:latin typeface="휴먼엑스포" pitchFamily="18" charset="-127"/>
                <a:ea typeface="휴먼엑스포" pitchFamily="18" charset="-127"/>
              </a:rPr>
              <a:t>세</a:t>
            </a:r>
            <a:endParaRPr kumimoji="0" lang="ko-KR" altLang="en-US" dirty="0">
              <a:solidFill>
                <a:schemeClr val="tx1"/>
              </a:solidFill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300788" y="2781300"/>
            <a:ext cx="2159000" cy="5032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/>
              <a:t>청년층의 취업 </a:t>
            </a:r>
            <a:endParaRPr kumimoji="0" lang="ko-KR" altLang="en-US" dirty="0"/>
          </a:p>
        </p:txBody>
      </p:sp>
      <p:grpSp>
        <p:nvGrpSpPr>
          <p:cNvPr id="54277" name="그룹 16"/>
          <p:cNvGrpSpPr>
            <a:grpSpLocks/>
          </p:cNvGrpSpPr>
          <p:nvPr/>
        </p:nvGrpSpPr>
        <p:grpSpPr bwMode="auto">
          <a:xfrm>
            <a:off x="611188" y="3098800"/>
            <a:ext cx="5400675" cy="3282950"/>
            <a:chOff x="323528" y="2463127"/>
            <a:chExt cx="5688632" cy="3744416"/>
          </a:xfrm>
        </p:grpSpPr>
        <p:sp>
          <p:nvSpPr>
            <p:cNvPr id="12" name="타원 11"/>
            <p:cNvSpPr/>
            <p:nvPr/>
          </p:nvSpPr>
          <p:spPr>
            <a:xfrm>
              <a:off x="1978950" y="2463127"/>
              <a:ext cx="2232311" cy="129642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b="1" dirty="0" err="1">
                  <a:solidFill>
                    <a:schemeClr val="bg1"/>
                  </a:solidFill>
                </a:rPr>
                <a:t>콘텐츠</a:t>
              </a:r>
              <a:r>
                <a:rPr kumimoji="0" lang="en-US" altLang="ko-KR" b="1" dirty="0">
                  <a:solidFill>
                    <a:schemeClr val="bg1"/>
                  </a:solidFill>
                </a:rPr>
                <a:t>,     </a:t>
              </a:r>
              <a:r>
                <a:rPr kumimoji="0" lang="ko-KR" altLang="en-US" b="1" dirty="0">
                  <a:solidFill>
                    <a:schemeClr val="bg1"/>
                  </a:solidFill>
                </a:rPr>
                <a:t>창조산업 </a:t>
              </a:r>
              <a:endParaRPr kumimoji="0" lang="en-US" altLang="ko-KR" b="1" dirty="0">
                <a:solidFill>
                  <a:schemeClr val="bg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b="1" dirty="0">
                  <a:solidFill>
                    <a:schemeClr val="bg1"/>
                  </a:solidFill>
                </a:rPr>
                <a:t>투자 활성화 </a:t>
              </a:r>
              <a:endParaRPr kumimoji="0" lang="ko-KR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타원 12"/>
            <p:cNvSpPr/>
            <p:nvPr/>
          </p:nvSpPr>
          <p:spPr>
            <a:xfrm>
              <a:off x="3779848" y="3614698"/>
              <a:ext cx="2232312" cy="129642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b="1" dirty="0"/>
                <a:t>창조적인 </a:t>
              </a:r>
              <a:endParaRPr kumimoji="0" lang="en-US" altLang="ko-KR" b="1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b="1" dirty="0"/>
                <a:t>젊은 인력  고용</a:t>
              </a:r>
              <a:endParaRPr kumimoji="0" lang="ko-KR" altLang="en-US" b="1" dirty="0"/>
            </a:p>
          </p:txBody>
        </p:sp>
        <p:sp>
          <p:nvSpPr>
            <p:cNvPr id="14" name="타원 13"/>
            <p:cNvSpPr/>
            <p:nvPr/>
          </p:nvSpPr>
          <p:spPr>
            <a:xfrm>
              <a:off x="2196329" y="4911120"/>
              <a:ext cx="2232311" cy="1296423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b="1" dirty="0"/>
                <a:t>청년실업    문제완화 </a:t>
              </a:r>
              <a:endParaRPr kumimoji="0" lang="ko-KR" altLang="en-US" b="1" dirty="0"/>
            </a:p>
          </p:txBody>
        </p:sp>
        <p:sp>
          <p:nvSpPr>
            <p:cNvPr id="15" name="타원 14"/>
            <p:cNvSpPr/>
            <p:nvPr/>
          </p:nvSpPr>
          <p:spPr>
            <a:xfrm>
              <a:off x="323528" y="3694366"/>
              <a:ext cx="2232311" cy="129642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b="1" dirty="0"/>
                <a:t>경제활성화  </a:t>
              </a:r>
              <a:endParaRPr kumimoji="0" lang="ko-KR" altLang="en-US" b="1" dirty="0"/>
            </a:p>
          </p:txBody>
        </p:sp>
        <p:sp>
          <p:nvSpPr>
            <p:cNvPr id="21" name="왼쪽으로 구부러진 화살표 20"/>
            <p:cNvSpPr/>
            <p:nvPr/>
          </p:nvSpPr>
          <p:spPr>
            <a:xfrm rot="18234129">
              <a:off x="4371665" y="2114896"/>
              <a:ext cx="374803" cy="1625323"/>
            </a:xfrm>
            <a:prstGeom prst="curvedLef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왼쪽으로 구부러진 화살표 21"/>
            <p:cNvSpPr/>
            <p:nvPr/>
          </p:nvSpPr>
          <p:spPr>
            <a:xfrm rot="3063791">
              <a:off x="4574351" y="4825503"/>
              <a:ext cx="409206" cy="1626995"/>
            </a:xfrm>
            <a:prstGeom prst="curvedLef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왼쪽으로 구부러진 화살표 22"/>
            <p:cNvSpPr/>
            <p:nvPr/>
          </p:nvSpPr>
          <p:spPr>
            <a:xfrm rot="7585761">
              <a:off x="1374427" y="4782884"/>
              <a:ext cx="416449" cy="1625323"/>
            </a:xfrm>
            <a:prstGeom prst="curvedLef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왼쪽으로 구부러진 화살표 23"/>
            <p:cNvSpPr/>
            <p:nvPr/>
          </p:nvSpPr>
          <p:spPr>
            <a:xfrm rot="13873509">
              <a:off x="1387661" y="2098669"/>
              <a:ext cx="398342" cy="1626996"/>
            </a:xfrm>
            <a:prstGeom prst="curvedLef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6" name="직사각형 11"/>
          <p:cNvSpPr>
            <a:spLocks noChangeArrowheads="1"/>
          </p:cNvSpPr>
          <p:nvPr/>
        </p:nvSpPr>
        <p:spPr bwMode="auto">
          <a:xfrm>
            <a:off x="323850" y="981075"/>
            <a:ext cx="3173413" cy="461963"/>
          </a:xfrm>
          <a:prstGeom prst="rect">
            <a:avLst/>
          </a:prstGeom>
          <a:solidFill>
            <a:srgbClr val="0070C0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청년고용 문제의 해소</a:t>
            </a:r>
            <a:endParaRPr kumimoji="0" lang="ko-KR" altLang="en-US" sz="240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BA6DF9-1589-4C44-94D5-F0E05E55C0DA}" type="slidenum">
              <a:rPr lang="ko-KR" altLang="en-US"/>
              <a:pPr>
                <a:defRPr/>
              </a:pPr>
              <a:t>14</a:t>
            </a:fld>
            <a:endParaRPr lang="ko-KR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ko-KR" altLang="en-US" smtClean="0"/>
              <a:t>고부가 가치산업</a:t>
            </a:r>
          </a:p>
        </p:txBody>
      </p:sp>
      <p:sp>
        <p:nvSpPr>
          <p:cNvPr id="55298" name="내용 개체 틀 7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5214938"/>
          </a:xfrm>
        </p:spPr>
        <p:txBody>
          <a:bodyPr/>
          <a:lstStyle/>
          <a:p>
            <a:r>
              <a:rPr lang="ko-KR" altLang="en-US" sz="2200" smtClean="0"/>
              <a:t>콘텐츠산업은</a:t>
            </a:r>
            <a:r>
              <a:rPr lang="en-US" altLang="ko-KR" sz="2200" smtClean="0"/>
              <a:t> </a:t>
            </a:r>
            <a:r>
              <a:rPr lang="ko-KR" altLang="en-US" sz="2200" smtClean="0"/>
              <a:t>국가경제력에 미치는 파급효과가 큰 고부가  가치사업</a:t>
            </a:r>
            <a:endParaRPr lang="en-US" altLang="ko-KR" sz="2200" smtClean="0"/>
          </a:p>
          <a:p>
            <a:pPr lvl="1"/>
            <a:r>
              <a:rPr lang="ko-KR" altLang="en-US" sz="1900" smtClean="0"/>
              <a:t>콘텐츠산업은 </a:t>
            </a:r>
            <a:r>
              <a:rPr lang="ko-KR" altLang="en-US" sz="1900" b="1" smtClean="0"/>
              <a:t>매년 </a:t>
            </a:r>
            <a:r>
              <a:rPr lang="en-US" altLang="ko-KR" sz="1900" b="1" smtClean="0"/>
              <a:t>5%</a:t>
            </a:r>
            <a:r>
              <a:rPr lang="ko-KR" altLang="en-US" sz="1900" smtClean="0"/>
              <a:t>이상 고성장하는 서비스산업</a:t>
            </a:r>
            <a:endParaRPr lang="en-US" altLang="ko-KR" sz="1900" b="1" smtClean="0"/>
          </a:p>
          <a:p>
            <a:pPr lvl="1"/>
            <a:r>
              <a:rPr lang="en-US" altLang="ko-KR" sz="1900" b="1" smtClean="0"/>
              <a:t>‘</a:t>
            </a:r>
            <a:r>
              <a:rPr lang="ko-KR" altLang="en-US" sz="1900" b="1" smtClean="0"/>
              <a:t>뽀로로</a:t>
            </a:r>
            <a:r>
              <a:rPr lang="en-US" altLang="ko-KR" sz="1900" b="1" smtClean="0"/>
              <a:t>’</a:t>
            </a:r>
            <a:r>
              <a:rPr lang="ko-KR" altLang="en-US" sz="1900" b="1" smtClean="0"/>
              <a:t>의 경제효과는 약 </a:t>
            </a:r>
            <a:r>
              <a:rPr lang="en-US" altLang="ko-KR" sz="1900" b="1" smtClean="0"/>
              <a:t>5</a:t>
            </a:r>
            <a:r>
              <a:rPr lang="ko-KR" altLang="en-US" sz="1900" b="1" smtClean="0"/>
              <a:t>조 </a:t>
            </a:r>
            <a:r>
              <a:rPr lang="en-US" altLang="ko-KR" sz="1900" b="1" smtClean="0"/>
              <a:t>7</a:t>
            </a:r>
            <a:r>
              <a:rPr lang="ko-KR" altLang="en-US" sz="1900" b="1" smtClean="0"/>
              <a:t>천억원</a:t>
            </a:r>
            <a:endParaRPr lang="ko-KR" altLang="en-US" sz="1900" smtClean="0"/>
          </a:p>
          <a:p>
            <a:endParaRPr lang="en-US" altLang="ko-KR" smtClean="0"/>
          </a:p>
        </p:txBody>
      </p:sp>
      <p:grpSp>
        <p:nvGrpSpPr>
          <p:cNvPr id="55299" name="그룹 28"/>
          <p:cNvGrpSpPr>
            <a:grpSpLocks/>
          </p:cNvGrpSpPr>
          <p:nvPr/>
        </p:nvGrpSpPr>
        <p:grpSpPr bwMode="auto">
          <a:xfrm>
            <a:off x="684213" y="3716338"/>
            <a:ext cx="7632700" cy="2376487"/>
            <a:chOff x="827584" y="3212976"/>
            <a:chExt cx="7488832" cy="2736304"/>
          </a:xfrm>
        </p:grpSpPr>
        <p:sp>
          <p:nvSpPr>
            <p:cNvPr id="23" name="모서리가 둥근 직사각형 22"/>
            <p:cNvSpPr/>
            <p:nvPr/>
          </p:nvSpPr>
          <p:spPr>
            <a:xfrm>
              <a:off x="827584" y="3501778"/>
              <a:ext cx="7488832" cy="244750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115735" y="4797729"/>
              <a:ext cx="1512408" cy="79146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b="1" dirty="0">
                  <a:solidFill>
                    <a:schemeClr val="tx1"/>
                  </a:solidFill>
                </a:rPr>
                <a:t>경제효과</a:t>
              </a:r>
              <a:endParaRPr kumimoji="0"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2628143" y="4797729"/>
              <a:ext cx="1800559" cy="79146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tx1"/>
                  </a:solidFill>
                </a:rPr>
                <a:t>5</a:t>
              </a:r>
              <a:r>
                <a:rPr kumimoji="0" lang="ko-KR" altLang="en-US" b="1" dirty="0">
                  <a:solidFill>
                    <a:schemeClr val="tx1"/>
                  </a:solidFill>
                </a:rPr>
                <a:t>조 </a:t>
              </a:r>
              <a:r>
                <a:rPr kumimoji="0" lang="en-US" altLang="ko-KR" b="1" dirty="0">
                  <a:solidFill>
                    <a:schemeClr val="tx1"/>
                  </a:solidFill>
                </a:rPr>
                <a:t>6,600</a:t>
              </a:r>
              <a:r>
                <a:rPr kumimoji="0" lang="ko-KR" altLang="en-US" b="1" dirty="0" err="1">
                  <a:solidFill>
                    <a:schemeClr val="tx1"/>
                  </a:solidFill>
                </a:rPr>
                <a:t>억원</a:t>
              </a:r>
              <a:endParaRPr kumimoji="0"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4283848" y="4797729"/>
              <a:ext cx="2088712" cy="79146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tx1"/>
                  </a:solidFill>
                </a:rPr>
                <a:t>8,700</a:t>
              </a:r>
              <a:r>
                <a:rPr kumimoji="0" lang="ko-KR" altLang="en-US" b="1" dirty="0" err="1">
                  <a:solidFill>
                    <a:schemeClr val="tx1"/>
                  </a:solidFill>
                </a:rPr>
                <a:t>억원</a:t>
              </a:r>
              <a:endParaRPr kumimoji="0"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6372559" y="4797729"/>
              <a:ext cx="1655704" cy="79146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tx1"/>
                  </a:solidFill>
                </a:rPr>
                <a:t>43,000</a:t>
              </a:r>
              <a:r>
                <a:rPr kumimoji="0" lang="ko-KR" altLang="en-US" b="1" dirty="0">
                  <a:solidFill>
                    <a:schemeClr val="tx1"/>
                  </a:solidFill>
                </a:rPr>
                <a:t>명</a:t>
              </a:r>
              <a:endParaRPr kumimoji="0"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115735" y="4004438"/>
              <a:ext cx="1512408" cy="79329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628143" y="4004438"/>
              <a:ext cx="1800559" cy="79329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b="1" dirty="0">
                  <a:solidFill>
                    <a:schemeClr val="tx1"/>
                  </a:solidFill>
                </a:rPr>
                <a:t>생산유발효과</a:t>
              </a:r>
              <a:endParaRPr kumimoji="0"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4283848" y="4004438"/>
              <a:ext cx="2088712" cy="79329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b="1" dirty="0">
                  <a:solidFill>
                    <a:schemeClr val="tx1"/>
                  </a:solidFill>
                </a:rPr>
                <a:t>부가가치유발효과</a:t>
              </a:r>
              <a:endParaRPr kumimoji="0"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6372559" y="4004438"/>
              <a:ext cx="1655704" cy="79329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b="1" dirty="0">
                  <a:solidFill>
                    <a:schemeClr val="tx1"/>
                  </a:solidFill>
                </a:rPr>
                <a:t>취업유발효과</a:t>
              </a:r>
              <a:endParaRPr kumimoji="0"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모서리가 둥근 직사각형 21"/>
            <p:cNvSpPr/>
            <p:nvPr/>
          </p:nvSpPr>
          <p:spPr>
            <a:xfrm>
              <a:off x="2916295" y="3212976"/>
              <a:ext cx="3384616" cy="431375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dirty="0"/>
                <a:t>     </a:t>
              </a:r>
              <a:r>
                <a:rPr kumimoji="0" lang="ko-KR" altLang="en-US" sz="2000" b="1" dirty="0" err="1"/>
                <a:t>뽀로로의</a:t>
              </a:r>
              <a:r>
                <a:rPr kumimoji="0" lang="ko-KR" altLang="en-US" sz="2000" b="1" dirty="0"/>
                <a:t> 경제적 효과</a:t>
              </a:r>
              <a:endParaRPr kumimoji="0" lang="ko-KR" altLang="en-US" sz="2000" b="1" dirty="0"/>
            </a:p>
          </p:txBody>
        </p:sp>
      </p:grpSp>
      <p:sp>
        <p:nvSpPr>
          <p:cNvPr id="55300" name="직사각형 24"/>
          <p:cNvSpPr>
            <a:spLocks noChangeArrowheads="1"/>
          </p:cNvSpPr>
          <p:nvPr/>
        </p:nvSpPr>
        <p:spPr bwMode="auto">
          <a:xfrm>
            <a:off x="971550" y="4097338"/>
            <a:ext cx="12874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ko-KR" altLang="en-US" sz="1400">
                <a:latin typeface="맑은 고딕" pitchFamily="50" charset="-127"/>
                <a:ea typeface="맑은 고딕" pitchFamily="50" charset="-127"/>
              </a:rPr>
              <a:t>단위</a:t>
            </a:r>
            <a:r>
              <a:rPr kumimoji="0" lang="en-US" altLang="ko-KR" sz="1400">
                <a:latin typeface="맑은 고딕" pitchFamily="50" charset="-127"/>
                <a:ea typeface="맑은 고딕" pitchFamily="50" charset="-127"/>
              </a:rPr>
              <a:t>: </a:t>
            </a:r>
            <a:r>
              <a:rPr kumimoji="0" lang="ko-KR" altLang="en-US" sz="1400">
                <a:latin typeface="맑은 고딕" pitchFamily="50" charset="-127"/>
                <a:ea typeface="맑은 고딕" pitchFamily="50" charset="-127"/>
              </a:rPr>
              <a:t>억원</a:t>
            </a:r>
            <a:r>
              <a:rPr kumimoji="0" lang="en-US" altLang="ko-KR" sz="1400">
                <a:latin typeface="맑은 고딕" pitchFamily="50" charset="-127"/>
                <a:ea typeface="맑은 고딕" pitchFamily="50" charset="-127"/>
              </a:rPr>
              <a:t>, </a:t>
            </a:r>
            <a:r>
              <a:rPr kumimoji="0" lang="ko-KR" altLang="en-US" sz="1400">
                <a:latin typeface="맑은 고딕" pitchFamily="50" charset="-127"/>
                <a:ea typeface="맑은 고딕" pitchFamily="50" charset="-127"/>
              </a:rPr>
              <a:t>명</a:t>
            </a:r>
          </a:p>
        </p:txBody>
      </p:sp>
      <p:sp>
        <p:nvSpPr>
          <p:cNvPr id="55301" name="직사각형 27"/>
          <p:cNvSpPr>
            <a:spLocks noChangeArrowheads="1"/>
          </p:cNvSpPr>
          <p:nvPr/>
        </p:nvSpPr>
        <p:spPr bwMode="auto">
          <a:xfrm>
            <a:off x="900113" y="6092825"/>
            <a:ext cx="73437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 sz="1200">
                <a:latin typeface="휴먼엑스포" pitchFamily="18" charset="-127"/>
                <a:ea typeface="휴먼엑스포" pitchFamily="18" charset="-127"/>
              </a:rPr>
              <a:t>자료</a:t>
            </a:r>
            <a:r>
              <a:rPr kumimoji="0" lang="en-US" altLang="ko-KR" sz="1200">
                <a:latin typeface="휴먼엑스포" pitchFamily="18" charset="-127"/>
                <a:ea typeface="휴먼엑스포" pitchFamily="18" charset="-127"/>
              </a:rPr>
              <a:t>: </a:t>
            </a:r>
            <a:r>
              <a:rPr kumimoji="0" lang="ko-KR" altLang="en-US" sz="1200">
                <a:latin typeface="휴먼엑스포" pitchFamily="18" charset="-127"/>
                <a:ea typeface="휴먼엑스포" pitchFamily="18" charset="-127"/>
              </a:rPr>
              <a:t>한국창조산업연구소</a:t>
            </a:r>
          </a:p>
        </p:txBody>
      </p:sp>
      <p:sp>
        <p:nvSpPr>
          <p:cNvPr id="553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5303" name="_x27457144" descr="EMB00000edc02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2728913"/>
            <a:ext cx="18002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직사각형 11"/>
          <p:cNvSpPr>
            <a:spLocks noChangeArrowheads="1"/>
          </p:cNvSpPr>
          <p:nvPr/>
        </p:nvSpPr>
        <p:spPr bwMode="auto">
          <a:xfrm>
            <a:off x="323850" y="1125538"/>
            <a:ext cx="4819650" cy="460375"/>
          </a:xfrm>
          <a:prstGeom prst="rect">
            <a:avLst/>
          </a:prstGeom>
          <a:solidFill>
            <a:srgbClr val="0070C0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부가가치가 높은 차세대 성장동력</a:t>
            </a:r>
            <a:endParaRPr kumimoji="0" lang="ko-KR" altLang="en-US" sz="240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171792-D489-4B2F-A8B1-16D636229F4A}" type="slidenum">
              <a:rPr lang="ko-KR" altLang="en-US"/>
              <a:pPr>
                <a:defRPr/>
              </a:pPr>
              <a:t>15</a:t>
            </a:fld>
            <a:endParaRPr lang="ko-KR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직사각형 1"/>
          <p:cNvSpPr>
            <a:spLocks noChangeArrowheads="1"/>
          </p:cNvSpPr>
          <p:nvPr/>
        </p:nvSpPr>
        <p:spPr bwMode="auto">
          <a:xfrm>
            <a:off x="2124075" y="2492375"/>
            <a:ext cx="5040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ko-KR" altLang="en-US" sz="2800">
                <a:latin typeface="휴먼엑스포" pitchFamily="18" charset="-127"/>
                <a:ea typeface="휴먼엑스포" pitchFamily="18" charset="-127"/>
              </a:rPr>
              <a:t>정책적 과제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FBAD11-7E32-4029-B923-25B0DBACCD97}" type="slidenum">
              <a:rPr lang="ko-KR" altLang="en-US"/>
              <a:pPr>
                <a:defRPr/>
              </a:pPr>
              <a:t>16</a:t>
            </a:fld>
            <a:endParaRPr lang="ko-KR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내용 개체 틀 4"/>
          <p:cNvSpPr>
            <a:spLocks noGrp="1"/>
          </p:cNvSpPr>
          <p:nvPr>
            <p:ph idx="1"/>
          </p:nvPr>
        </p:nvSpPr>
        <p:spPr>
          <a:xfrm>
            <a:off x="468313" y="1643063"/>
            <a:ext cx="8229600" cy="5214937"/>
          </a:xfrm>
        </p:spPr>
        <p:txBody>
          <a:bodyPr/>
          <a:lstStyle/>
          <a:p>
            <a:r>
              <a:rPr lang="ko-KR" altLang="en-US" sz="2200" smtClean="0"/>
              <a:t>콘텐츠 육성을 위한 기금 신설 등 재원 확충</a:t>
            </a:r>
            <a:endParaRPr lang="en-US" altLang="ko-KR" sz="2200" smtClean="0"/>
          </a:p>
          <a:p>
            <a:pPr lvl="1"/>
            <a:r>
              <a:rPr lang="ko-KR" altLang="en-US" sz="1900" smtClean="0"/>
              <a:t>현재 </a:t>
            </a:r>
            <a:r>
              <a:rPr lang="en-US" altLang="ko-KR" sz="1900" smtClean="0"/>
              <a:t>0.16%</a:t>
            </a:r>
            <a:r>
              <a:rPr lang="ko-KR" altLang="en-US" sz="1900" smtClean="0"/>
              <a:t>에서 큰 폭의 예산 증액 필요 </a:t>
            </a:r>
            <a:endParaRPr lang="en-US" altLang="ko-KR" sz="1900" smtClean="0"/>
          </a:p>
          <a:p>
            <a:pPr lvl="1"/>
            <a:r>
              <a:rPr lang="ko-KR" altLang="en-US" sz="1900" smtClean="0"/>
              <a:t>재원의 발굴 및 효율적인 관리 병행</a:t>
            </a:r>
            <a:endParaRPr lang="en-US" altLang="ko-KR" sz="1900" smtClean="0"/>
          </a:p>
          <a:p>
            <a:pPr lvl="1"/>
            <a:endParaRPr lang="en-US" altLang="ko-KR" sz="1800" smtClean="0"/>
          </a:p>
          <a:p>
            <a:r>
              <a:rPr lang="ko-KR" altLang="en-US" sz="2200" smtClean="0"/>
              <a:t>영국의 콘텐츠 예산</a:t>
            </a:r>
            <a:endParaRPr lang="en-US" altLang="ko-KR" sz="2200" smtClean="0"/>
          </a:p>
          <a:p>
            <a:pPr lvl="1"/>
            <a:r>
              <a:rPr lang="ko-KR" altLang="en-US" sz="1900" smtClean="0"/>
              <a:t>영국 문화미디어스포츠부</a:t>
            </a:r>
            <a:r>
              <a:rPr lang="en-US" altLang="ko-KR" sz="1900" smtClean="0"/>
              <a:t>(DCMS)</a:t>
            </a:r>
            <a:r>
              <a:rPr lang="ko-KR" altLang="en-US" sz="1900" smtClean="0"/>
              <a:t>의 </a:t>
            </a:r>
            <a:r>
              <a:rPr lang="en-US" altLang="ko-KR" sz="1900" smtClean="0"/>
              <a:t>2009</a:t>
            </a:r>
            <a:r>
              <a:rPr lang="ko-KR" altLang="en-US" sz="1900" smtClean="0"/>
              <a:t>년 콘텐츠진흥예산은 </a:t>
            </a:r>
            <a:r>
              <a:rPr lang="en-US" altLang="ko-KR" sz="1900" smtClean="0"/>
              <a:t>6.2</a:t>
            </a:r>
            <a:r>
              <a:rPr lang="ko-KR" altLang="en-US" sz="1900" smtClean="0"/>
              <a:t>조원으로 우리나라 문화부 콘텐츠 예산의 </a:t>
            </a:r>
            <a:r>
              <a:rPr lang="en-US" altLang="ko-KR" sz="1900" smtClean="0"/>
              <a:t>15</a:t>
            </a:r>
            <a:r>
              <a:rPr lang="ko-KR" altLang="en-US" sz="1900" smtClean="0"/>
              <a:t>배에 달함</a:t>
            </a:r>
            <a:endParaRPr lang="en-US" altLang="ko-KR" sz="1900" smtClean="0"/>
          </a:p>
          <a:p>
            <a:pPr>
              <a:buFont typeface="Arial" charset="0"/>
              <a:buNone/>
            </a:pPr>
            <a:endParaRPr lang="en-US" altLang="ko-KR" sz="1800" smtClean="0"/>
          </a:p>
          <a:p>
            <a:pPr>
              <a:buFont typeface="Arial" charset="0"/>
              <a:buNone/>
            </a:pPr>
            <a:endParaRPr lang="en-US" altLang="ko-KR" sz="1800" smtClean="0"/>
          </a:p>
          <a:p>
            <a:endParaRPr lang="en-US" altLang="ko-KR" smtClean="0"/>
          </a:p>
          <a:p>
            <a:endParaRPr lang="en-US" altLang="ko-KR" smtClean="0"/>
          </a:p>
          <a:p>
            <a:pPr>
              <a:buFont typeface="Arial" charset="0"/>
              <a:buNone/>
            </a:pPr>
            <a:endParaRPr lang="en-US" altLang="ko-KR" sz="1800" smtClean="0"/>
          </a:p>
          <a:p>
            <a:pPr>
              <a:buFont typeface="Arial" charset="0"/>
              <a:buNone/>
            </a:pPr>
            <a:endParaRPr lang="en-US" altLang="ko-KR" sz="1800" smtClean="0"/>
          </a:p>
        </p:txBody>
      </p:sp>
      <p:sp>
        <p:nvSpPr>
          <p:cNvPr id="57346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ko-KR" altLang="en-US" smtClean="0"/>
              <a:t>정책적 과제</a:t>
            </a:r>
          </a:p>
        </p:txBody>
      </p:sp>
      <p:pic>
        <p:nvPicPr>
          <p:cNvPr id="57347" name="그림 5" descr="영국문화산업 예산비중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149725"/>
            <a:ext cx="7561262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11"/>
          <p:cNvSpPr>
            <a:spLocks noChangeArrowheads="1"/>
          </p:cNvSpPr>
          <p:nvPr/>
        </p:nvSpPr>
        <p:spPr bwMode="auto">
          <a:xfrm>
            <a:off x="323850" y="1052513"/>
            <a:ext cx="3897313" cy="461962"/>
          </a:xfrm>
          <a:prstGeom prst="rect">
            <a:avLst/>
          </a:prstGeom>
          <a:solidFill>
            <a:srgbClr val="0070C0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dirty="0" err="1">
                <a:solidFill>
                  <a:schemeClr val="bg1"/>
                </a:solidFill>
                <a:latin typeface="+mn-lt"/>
                <a:ea typeface="+mn-ea"/>
              </a:rPr>
              <a:t>콘텐츠산업</a:t>
            </a: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 정부재정 확대</a:t>
            </a:r>
            <a:endParaRPr kumimoji="0" lang="ko-KR" altLang="en-US" sz="240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05DA46A-161F-4C51-9CBB-5E833B11610E}" type="slidenum">
              <a:rPr lang="ko-KR" altLang="en-US"/>
              <a:pPr>
                <a:defRPr/>
              </a:pPr>
              <a:t>17</a:t>
            </a:fld>
            <a:endParaRPr lang="ko-KR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내용 개체 틀 4"/>
          <p:cNvSpPr>
            <a:spLocks noGrp="1"/>
          </p:cNvSpPr>
          <p:nvPr>
            <p:ph idx="1"/>
          </p:nvPr>
        </p:nvSpPr>
        <p:spPr>
          <a:xfrm>
            <a:off x="395288" y="1844675"/>
            <a:ext cx="8229600" cy="5214938"/>
          </a:xfrm>
        </p:spPr>
        <p:txBody>
          <a:bodyPr/>
          <a:lstStyle/>
          <a:p>
            <a:r>
              <a:rPr lang="ko-KR" altLang="en-US" sz="2200" smtClean="0"/>
              <a:t>신규기금의 발굴</a:t>
            </a:r>
            <a:endParaRPr lang="en-US" altLang="ko-KR" sz="2200" smtClean="0"/>
          </a:p>
          <a:p>
            <a:pPr lvl="1"/>
            <a:r>
              <a:rPr lang="ko-KR" altLang="en-US" sz="1900" smtClean="0"/>
              <a:t>문화체육관광부내 기금이 상대적으로 적음</a:t>
            </a:r>
            <a:endParaRPr lang="en-US" altLang="ko-KR" sz="1900" smtClean="0"/>
          </a:p>
          <a:p>
            <a:pPr lvl="1"/>
            <a:r>
              <a:rPr lang="ko-KR" altLang="en-US" sz="1900" smtClean="0"/>
              <a:t>복권기금의 활용 등 강구</a:t>
            </a:r>
            <a:r>
              <a:rPr lang="en-US" altLang="ko-KR" sz="1900" smtClean="0"/>
              <a:t>(</a:t>
            </a:r>
            <a:r>
              <a:rPr lang="ko-KR" altLang="en-US" sz="1900" smtClean="0"/>
              <a:t>영국의 예</a:t>
            </a:r>
            <a:r>
              <a:rPr lang="en-US" altLang="ko-KR" sz="1900" smtClean="0"/>
              <a:t>)</a:t>
            </a:r>
          </a:p>
          <a:p>
            <a:pPr>
              <a:buFont typeface="Arial" charset="0"/>
              <a:buNone/>
            </a:pPr>
            <a:r>
              <a:rPr lang="ko-KR" altLang="en-US" sz="1800" smtClean="0"/>
              <a:t>  </a:t>
            </a:r>
            <a:endParaRPr lang="en-US" altLang="ko-KR" smtClean="0"/>
          </a:p>
          <a:p>
            <a:endParaRPr lang="en-US" altLang="ko-KR" smtClean="0"/>
          </a:p>
          <a:p>
            <a:pPr>
              <a:buFont typeface="Arial" charset="0"/>
              <a:buNone/>
            </a:pPr>
            <a:endParaRPr lang="en-US" altLang="ko-KR" sz="1800" smtClean="0"/>
          </a:p>
          <a:p>
            <a:pPr>
              <a:buFont typeface="Arial" charset="0"/>
              <a:buNone/>
            </a:pPr>
            <a:endParaRPr lang="en-US" altLang="ko-KR" sz="1800" smtClean="0"/>
          </a:p>
        </p:txBody>
      </p:sp>
      <p:sp>
        <p:nvSpPr>
          <p:cNvPr id="58370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ko-KR" altLang="en-US" smtClean="0"/>
              <a:t>정책적 과제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755650" y="3500438"/>
            <a:ext cx="7777163" cy="28082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600" dirty="0">
                <a:solidFill>
                  <a:schemeClr val="tx1"/>
                </a:solidFill>
              </a:rPr>
              <a:t> 영국 </a:t>
            </a:r>
            <a:r>
              <a:rPr kumimoji="0" lang="en-US" altLang="ko-KR" sz="1600" dirty="0">
                <a:solidFill>
                  <a:schemeClr val="tx1"/>
                </a:solidFill>
              </a:rPr>
              <a:t>: </a:t>
            </a:r>
            <a:r>
              <a:rPr kumimoji="0" lang="ko-KR" altLang="en-US" sz="1600" dirty="0">
                <a:solidFill>
                  <a:schemeClr val="tx1"/>
                </a:solidFill>
              </a:rPr>
              <a:t>국립복권기금과 </a:t>
            </a:r>
            <a:r>
              <a:rPr kumimoji="0" lang="en-US" altLang="ko-KR" sz="1600" dirty="0">
                <a:solidFill>
                  <a:schemeClr val="tx1"/>
                </a:solidFill>
              </a:rPr>
              <a:t>Grant-in-Aid </a:t>
            </a:r>
            <a:r>
              <a:rPr kumimoji="0" lang="ko-KR" altLang="en-US" sz="1600" dirty="0">
                <a:solidFill>
                  <a:schemeClr val="tx1"/>
                </a:solidFill>
              </a:rPr>
              <a:t>기금</a:t>
            </a:r>
            <a:r>
              <a:rPr kumimoji="0" lang="en-US" altLang="ko-KR" sz="1600" dirty="0">
                <a:solidFill>
                  <a:schemeClr val="tx1"/>
                </a:solidFill>
              </a:rPr>
              <a:t> (</a:t>
            </a:r>
            <a:r>
              <a:rPr kumimoji="0" lang="ko-KR" altLang="en-US" sz="1600" dirty="0">
                <a:solidFill>
                  <a:schemeClr val="tx1"/>
                </a:solidFill>
              </a:rPr>
              <a:t>영화 등 창조산업 및 예술지원</a:t>
            </a:r>
            <a:r>
              <a:rPr kumimoji="0" lang="en-US" altLang="ko-KR" sz="1600" dirty="0">
                <a:solidFill>
                  <a:schemeClr val="tx1"/>
                </a:solidFill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dirty="0">
                <a:solidFill>
                  <a:schemeClr val="tx1"/>
                </a:solidFill>
              </a:rPr>
              <a:t>          </a:t>
            </a:r>
            <a:r>
              <a:rPr kumimoji="0" lang="ko-KR" altLang="en-US" sz="1600" dirty="0" err="1">
                <a:solidFill>
                  <a:schemeClr val="tx1"/>
                </a:solidFill>
              </a:rPr>
              <a:t>웨스트</a:t>
            </a:r>
            <a:r>
              <a:rPr kumimoji="0" lang="ko-KR" altLang="en-US" sz="1600" dirty="0">
                <a:solidFill>
                  <a:schemeClr val="tx1"/>
                </a:solidFill>
              </a:rPr>
              <a:t> </a:t>
            </a:r>
            <a:r>
              <a:rPr kumimoji="0" lang="ko-KR" altLang="en-US" sz="1600" dirty="0" err="1">
                <a:solidFill>
                  <a:schemeClr val="tx1"/>
                </a:solidFill>
              </a:rPr>
              <a:t>미들랜드기금</a:t>
            </a:r>
            <a:r>
              <a:rPr kumimoji="0" lang="en-US" altLang="ko-KR" sz="1600" dirty="0">
                <a:solidFill>
                  <a:schemeClr val="tx1"/>
                </a:solidFill>
              </a:rPr>
              <a:t>(</a:t>
            </a:r>
            <a:r>
              <a:rPr kumimoji="0" lang="ko-KR" altLang="en-US" sz="1600" dirty="0" err="1">
                <a:solidFill>
                  <a:schemeClr val="tx1"/>
                </a:solidFill>
              </a:rPr>
              <a:t>콘텐츠산업을</a:t>
            </a:r>
            <a:r>
              <a:rPr kumimoji="0" lang="ko-KR" altLang="en-US" sz="1600" dirty="0">
                <a:solidFill>
                  <a:schemeClr val="tx1"/>
                </a:solidFill>
              </a:rPr>
              <a:t> 위한 </a:t>
            </a:r>
            <a:r>
              <a:rPr kumimoji="0" lang="ko-KR" altLang="en-US" sz="1600" dirty="0" err="1">
                <a:solidFill>
                  <a:schemeClr val="tx1"/>
                </a:solidFill>
              </a:rPr>
              <a:t>지역벤처캐피탈</a:t>
            </a:r>
            <a:r>
              <a:rPr kumimoji="0" lang="en-US" altLang="ko-KR" sz="1600" dirty="0">
                <a:solidFill>
                  <a:schemeClr val="tx1"/>
                </a:solidFill>
              </a:rPr>
              <a:t>, 01.2</a:t>
            </a:r>
            <a:r>
              <a:rPr kumimoji="0" lang="ko-KR" altLang="en-US" sz="1600" dirty="0">
                <a:solidFill>
                  <a:schemeClr val="tx1"/>
                </a:solidFill>
              </a:rPr>
              <a:t>월</a:t>
            </a:r>
            <a:r>
              <a:rPr kumimoji="0" lang="en-US" altLang="ko-KR" sz="1600" dirty="0">
                <a:solidFill>
                  <a:schemeClr val="tx1"/>
                </a:solidFill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600" dirty="0">
                <a:solidFill>
                  <a:schemeClr val="tx1"/>
                </a:solidFill>
              </a:rPr>
              <a:t> 미국 </a:t>
            </a:r>
            <a:r>
              <a:rPr kumimoji="0" lang="en-US" altLang="ko-KR" sz="1600" dirty="0">
                <a:solidFill>
                  <a:schemeClr val="tx1"/>
                </a:solidFill>
              </a:rPr>
              <a:t>: The Program Challenge Fund(</a:t>
            </a:r>
            <a:r>
              <a:rPr kumimoji="0" lang="ko-KR" altLang="en-US" sz="1600" dirty="0">
                <a:solidFill>
                  <a:schemeClr val="tx1"/>
                </a:solidFill>
              </a:rPr>
              <a:t>방송프로그램</a:t>
            </a:r>
            <a:r>
              <a:rPr kumimoji="0" lang="en-US" altLang="ko-KR" sz="1600" dirty="0">
                <a:solidFill>
                  <a:schemeClr val="tx1"/>
                </a:solidFill>
              </a:rPr>
              <a:t> </a:t>
            </a:r>
            <a:r>
              <a:rPr kumimoji="0" lang="ko-KR" altLang="en-US" sz="1600" dirty="0">
                <a:solidFill>
                  <a:schemeClr val="tx1"/>
                </a:solidFill>
              </a:rPr>
              <a:t>제작지원</a:t>
            </a:r>
            <a:r>
              <a:rPr kumimoji="0" lang="en-US" altLang="ko-KR" sz="1600" dirty="0">
                <a:solidFill>
                  <a:schemeClr val="tx1"/>
                </a:solidFill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dirty="0">
                <a:solidFill>
                  <a:schemeClr val="tx1"/>
                </a:solidFill>
              </a:rPr>
              <a:t>          민간단체 기금</a:t>
            </a:r>
            <a:r>
              <a:rPr kumimoji="0" lang="en-US" altLang="ko-KR" sz="1600" dirty="0">
                <a:solidFill>
                  <a:schemeClr val="tx1"/>
                </a:solidFill>
              </a:rPr>
              <a:t>(</a:t>
            </a:r>
            <a:r>
              <a:rPr kumimoji="0" lang="ko-KR" altLang="en-US" sz="1600" dirty="0" err="1">
                <a:solidFill>
                  <a:schemeClr val="tx1"/>
                </a:solidFill>
              </a:rPr>
              <a:t>록펠러재단</a:t>
            </a:r>
            <a:r>
              <a:rPr kumimoji="0" lang="en-US" altLang="ko-KR" sz="1600" dirty="0">
                <a:solidFill>
                  <a:schemeClr val="tx1"/>
                </a:solidFill>
              </a:rPr>
              <a:t>, </a:t>
            </a:r>
            <a:r>
              <a:rPr kumimoji="0" lang="ko-KR" altLang="en-US" sz="1600" dirty="0" err="1">
                <a:solidFill>
                  <a:schemeClr val="tx1"/>
                </a:solidFill>
              </a:rPr>
              <a:t>카네기재단</a:t>
            </a:r>
            <a:r>
              <a:rPr kumimoji="0" lang="en-US" altLang="ko-KR" sz="1600" dirty="0">
                <a:solidFill>
                  <a:schemeClr val="tx1"/>
                </a:solidFill>
              </a:rPr>
              <a:t>, </a:t>
            </a:r>
            <a:r>
              <a:rPr kumimoji="0" lang="ko-KR" altLang="en-US" sz="1600" dirty="0">
                <a:solidFill>
                  <a:schemeClr val="tx1"/>
                </a:solidFill>
              </a:rPr>
              <a:t>특별 영화 기금</a:t>
            </a:r>
            <a:r>
              <a:rPr kumimoji="0" lang="en-US" altLang="ko-KR" sz="1600" dirty="0">
                <a:solidFill>
                  <a:schemeClr val="tx1"/>
                </a:solidFill>
              </a:rPr>
              <a:t>, </a:t>
            </a:r>
            <a:r>
              <a:rPr kumimoji="0" lang="ko-KR" altLang="en-US" sz="1600" dirty="0">
                <a:solidFill>
                  <a:schemeClr val="tx1"/>
                </a:solidFill>
              </a:rPr>
              <a:t>음악 공연 기금</a:t>
            </a:r>
            <a:r>
              <a:rPr kumimoji="0" lang="en-US" altLang="ko-KR" sz="1600" dirty="0">
                <a:solidFill>
                  <a:schemeClr val="tx1"/>
                </a:solidFill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600" dirty="0">
                <a:solidFill>
                  <a:schemeClr val="tx1"/>
                </a:solidFill>
              </a:rPr>
              <a:t>          주정부기금</a:t>
            </a:r>
            <a:r>
              <a:rPr kumimoji="0" lang="en-US" altLang="ko-KR" sz="1600" dirty="0">
                <a:solidFill>
                  <a:schemeClr val="tx1"/>
                </a:solidFill>
              </a:rPr>
              <a:t>(</a:t>
            </a:r>
            <a:r>
              <a:rPr kumimoji="0" lang="ko-KR" altLang="en-US" sz="1600" dirty="0">
                <a:solidFill>
                  <a:schemeClr val="tx1"/>
                </a:solidFill>
              </a:rPr>
              <a:t>플로리다 필름펀드</a:t>
            </a:r>
            <a:r>
              <a:rPr kumimoji="0" lang="en-US" altLang="ko-KR" sz="1600" dirty="0">
                <a:solidFill>
                  <a:schemeClr val="tx1"/>
                </a:solidFill>
              </a:rPr>
              <a:t>, </a:t>
            </a:r>
            <a:r>
              <a:rPr kumimoji="0" lang="ko-KR" altLang="en-US" sz="1600" dirty="0" err="1">
                <a:solidFill>
                  <a:schemeClr val="tx1"/>
                </a:solidFill>
              </a:rPr>
              <a:t>뉴멕시코주</a:t>
            </a:r>
            <a:r>
              <a:rPr kumimoji="0" lang="en-US" altLang="ko-KR" sz="1600" dirty="0">
                <a:solidFill>
                  <a:schemeClr val="tx1"/>
                </a:solidFill>
              </a:rPr>
              <a:t> </a:t>
            </a:r>
            <a:r>
              <a:rPr kumimoji="0" lang="ko-KR" altLang="en-US" sz="1600" dirty="0">
                <a:solidFill>
                  <a:schemeClr val="tx1"/>
                </a:solidFill>
              </a:rPr>
              <a:t>영화투자프로그램 등 지급보증</a:t>
            </a:r>
            <a:endParaRPr kumimoji="0" lang="en-US" altLang="ko-KR" sz="1600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600" dirty="0">
                <a:solidFill>
                  <a:schemeClr val="tx1"/>
                </a:solidFill>
              </a:rPr>
              <a:t>          </a:t>
            </a:r>
            <a:r>
              <a:rPr kumimoji="0" lang="ko-KR" altLang="en-US" sz="1600" dirty="0">
                <a:solidFill>
                  <a:schemeClr val="tx1"/>
                </a:solidFill>
              </a:rPr>
              <a:t>지원</a:t>
            </a:r>
            <a:r>
              <a:rPr kumimoji="0" lang="en-US" altLang="ko-KR" sz="1600" dirty="0">
                <a:solidFill>
                  <a:schemeClr val="tx1"/>
                </a:solidFill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1600" dirty="0">
                <a:solidFill>
                  <a:schemeClr val="tx1"/>
                </a:solidFill>
              </a:rPr>
              <a:t> 프랑스 </a:t>
            </a:r>
            <a:r>
              <a:rPr kumimoji="0" lang="en-US" altLang="ko-KR" sz="1600" dirty="0">
                <a:solidFill>
                  <a:schemeClr val="tx1"/>
                </a:solidFill>
              </a:rPr>
              <a:t>: </a:t>
            </a:r>
            <a:r>
              <a:rPr kumimoji="0" lang="ko-KR" altLang="en-US" sz="1600" dirty="0">
                <a:solidFill>
                  <a:schemeClr val="tx1"/>
                </a:solidFill>
              </a:rPr>
              <a:t>영화산업발전기금</a:t>
            </a:r>
            <a:r>
              <a:rPr kumimoji="0" lang="en-US" altLang="ko-KR" sz="1600" dirty="0">
                <a:solidFill>
                  <a:schemeClr val="tx1"/>
                </a:solidFill>
              </a:rPr>
              <a:t>(FDIC, 1953), </a:t>
            </a:r>
            <a:r>
              <a:rPr kumimoji="0" lang="ko-KR" altLang="en-US" sz="1600" dirty="0">
                <a:solidFill>
                  <a:schemeClr val="tx1"/>
                </a:solidFill>
              </a:rPr>
              <a:t>국제방송기금</a:t>
            </a:r>
            <a:r>
              <a:rPr kumimoji="0" lang="en-US" altLang="ko-KR" sz="1600" dirty="0">
                <a:solidFill>
                  <a:schemeClr val="tx1"/>
                </a:solidFill>
              </a:rPr>
              <a:t>(FAVI),</a:t>
            </a:r>
            <a:r>
              <a:rPr kumimoji="0" lang="ko-KR" altLang="en-US" sz="1600" dirty="0">
                <a:solidFill>
                  <a:schemeClr val="tx1"/>
                </a:solidFill>
              </a:rPr>
              <a:t> 음악창작기금</a:t>
            </a:r>
            <a:r>
              <a:rPr kumimoji="0" lang="en-US" altLang="ko-KR" sz="1600" dirty="0">
                <a:solidFill>
                  <a:schemeClr val="tx1"/>
                </a:solidFill>
              </a:rPr>
              <a:t>, </a:t>
            </a:r>
            <a:r>
              <a:rPr kumimoji="0" lang="ko-KR" altLang="en-US" sz="1600" dirty="0">
                <a:solidFill>
                  <a:schemeClr val="tx1"/>
                </a:solidFill>
              </a:rPr>
              <a:t>멀티</a:t>
            </a:r>
            <a:endParaRPr kumimoji="0" lang="en-US" altLang="ko-KR" sz="1600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600" dirty="0">
                <a:solidFill>
                  <a:schemeClr val="tx1"/>
                </a:solidFill>
              </a:rPr>
              <a:t>             </a:t>
            </a:r>
            <a:r>
              <a:rPr kumimoji="0" lang="ko-KR" altLang="en-US" sz="1600" dirty="0">
                <a:solidFill>
                  <a:schemeClr val="tx1"/>
                </a:solidFill>
              </a:rPr>
              <a:t>미디어 창작지원기금</a:t>
            </a:r>
            <a:r>
              <a:rPr kumimoji="0" lang="en-US" altLang="ko-KR" sz="1600" dirty="0">
                <a:solidFill>
                  <a:schemeClr val="tx1"/>
                </a:solidFill>
              </a:rPr>
              <a:t>(FAME, </a:t>
            </a:r>
            <a:r>
              <a:rPr kumimoji="0" lang="ko-KR" altLang="en-US" sz="1600" dirty="0">
                <a:solidFill>
                  <a:schemeClr val="tx1"/>
                </a:solidFill>
              </a:rPr>
              <a:t>게임지원</a:t>
            </a:r>
            <a:r>
              <a:rPr kumimoji="0" lang="en-US" altLang="ko-KR" sz="1600" dirty="0">
                <a:solidFill>
                  <a:schemeClr val="tx1"/>
                </a:solidFill>
              </a:rPr>
              <a:t>), </a:t>
            </a:r>
            <a:r>
              <a:rPr kumimoji="0" lang="ko-KR" altLang="en-US" sz="1600" dirty="0">
                <a:solidFill>
                  <a:schemeClr val="tx1"/>
                </a:solidFill>
              </a:rPr>
              <a:t>영화영상산업투자회사채</a:t>
            </a:r>
            <a:r>
              <a:rPr kumimoji="0" lang="en-US" altLang="ko-KR" sz="1600" dirty="0">
                <a:solidFill>
                  <a:schemeClr val="tx1"/>
                </a:solidFill>
              </a:rPr>
              <a:t>(SOFICA,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600" dirty="0">
                <a:solidFill>
                  <a:schemeClr val="tx1"/>
                </a:solidFill>
              </a:rPr>
              <a:t>             </a:t>
            </a:r>
            <a:r>
              <a:rPr kumimoji="0" lang="ko-KR" altLang="en-US" sz="1600" dirty="0">
                <a:solidFill>
                  <a:schemeClr val="tx1"/>
                </a:solidFill>
              </a:rPr>
              <a:t>세금 공제를 통한 투자 활성화 정책</a:t>
            </a:r>
            <a:r>
              <a:rPr kumimoji="0" lang="en-US" altLang="ko-KR" sz="1600" dirty="0">
                <a:solidFill>
                  <a:schemeClr val="tx1"/>
                </a:solidFill>
              </a:rPr>
              <a:t>) </a:t>
            </a:r>
            <a:endParaRPr kumimoji="0"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2916238" y="3068638"/>
            <a:ext cx="3311525" cy="360362"/>
          </a:xfrm>
          <a:prstGeom prst="round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bg1"/>
                </a:solidFill>
              </a:rPr>
              <a:t>주요 국가별 </a:t>
            </a:r>
            <a:r>
              <a:rPr kumimoji="0" lang="ko-KR" altLang="en-US" dirty="0" err="1">
                <a:solidFill>
                  <a:schemeClr val="bg1"/>
                </a:solidFill>
              </a:rPr>
              <a:t>콘텐츠관련</a:t>
            </a:r>
            <a:r>
              <a:rPr kumimoji="0" lang="ko-KR" altLang="en-US" dirty="0">
                <a:solidFill>
                  <a:schemeClr val="bg1"/>
                </a:solidFill>
              </a:rPr>
              <a:t> 기금</a:t>
            </a:r>
            <a:endParaRPr kumimoji="0" lang="ko-KR" altLang="en-US" dirty="0">
              <a:solidFill>
                <a:schemeClr val="bg1"/>
              </a:solidFill>
            </a:endParaRPr>
          </a:p>
        </p:txBody>
      </p:sp>
      <p:sp>
        <p:nvSpPr>
          <p:cNvPr id="7" name="직사각형 11"/>
          <p:cNvSpPr>
            <a:spLocks noChangeArrowheads="1"/>
          </p:cNvSpPr>
          <p:nvPr/>
        </p:nvSpPr>
        <p:spPr bwMode="auto">
          <a:xfrm>
            <a:off x="323850" y="1125538"/>
            <a:ext cx="3589338" cy="460375"/>
          </a:xfrm>
          <a:prstGeom prst="rect">
            <a:avLst/>
          </a:prstGeom>
          <a:solidFill>
            <a:srgbClr val="0070C0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dirty="0" err="1">
                <a:solidFill>
                  <a:schemeClr val="bg1"/>
                </a:solidFill>
                <a:latin typeface="+mn-lt"/>
                <a:ea typeface="+mn-ea"/>
              </a:rPr>
              <a:t>콘텐츠산업</a:t>
            </a: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 기금의 발굴</a:t>
            </a:r>
            <a:endParaRPr kumimoji="0" lang="ko-KR" altLang="en-US" sz="240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D77464-40BD-4452-A953-1CB487300914}" type="slidenum">
              <a:rPr lang="ko-KR" altLang="en-US"/>
              <a:pPr>
                <a:defRPr/>
              </a:pPr>
              <a:t>18</a:t>
            </a:fld>
            <a:endParaRPr lang="ko-KR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ko-KR" altLang="en-US" smtClean="0"/>
              <a:t>정책적 과제 </a:t>
            </a:r>
          </a:p>
        </p:txBody>
      </p:sp>
      <p:sp>
        <p:nvSpPr>
          <p:cNvPr id="59394" name="내용 개체 틀 2"/>
          <p:cNvSpPr>
            <a:spLocks noGrp="1"/>
          </p:cNvSpPr>
          <p:nvPr>
            <p:ph idx="1"/>
          </p:nvPr>
        </p:nvSpPr>
        <p:spPr>
          <a:xfrm>
            <a:off x="323850" y="1817688"/>
            <a:ext cx="8569325" cy="5040312"/>
          </a:xfrm>
        </p:spPr>
        <p:txBody>
          <a:bodyPr/>
          <a:lstStyle/>
          <a:p>
            <a:r>
              <a:rPr lang="ko-KR" altLang="en-US" sz="2200" smtClean="0"/>
              <a:t>타 분야의 신성장동력산업에 비해 국가 자원배분은 매우 미약</a:t>
            </a:r>
            <a:endParaRPr lang="en-US" altLang="ko-KR" sz="2200" smtClean="0"/>
          </a:p>
          <a:p>
            <a:pPr lvl="1"/>
            <a:r>
              <a:rPr lang="ko-KR" altLang="en-US" sz="1900" smtClean="0"/>
              <a:t>콘텐츠산업은 </a:t>
            </a:r>
            <a:r>
              <a:rPr lang="en-US" altLang="ko-KR" sz="1900" smtClean="0"/>
              <a:t>2001</a:t>
            </a:r>
            <a:r>
              <a:rPr lang="ko-KR" altLang="en-US" sz="1900" smtClean="0"/>
              <a:t>년 </a:t>
            </a:r>
            <a:r>
              <a:rPr lang="en-US" altLang="ko-KR" sz="1900" smtClean="0"/>
              <a:t>IT </a:t>
            </a:r>
            <a:r>
              <a:rPr lang="ko-KR" altLang="en-US" sz="1900" smtClean="0"/>
              <a:t>등과 함께 </a:t>
            </a:r>
            <a:r>
              <a:rPr lang="en-US" altLang="ko-KR" sz="1900" smtClean="0"/>
              <a:t>6</a:t>
            </a:r>
            <a:r>
              <a:rPr lang="ko-KR" altLang="en-US" sz="1900" smtClean="0"/>
              <a:t>대 국가핵심기술의 하나로</a:t>
            </a:r>
            <a:r>
              <a:rPr lang="en-US" altLang="ko-KR" sz="1900" smtClean="0"/>
              <a:t>, </a:t>
            </a:r>
          </a:p>
          <a:p>
            <a:pPr lvl="1">
              <a:buFont typeface="Arial" charset="0"/>
              <a:buNone/>
            </a:pPr>
            <a:r>
              <a:rPr lang="en-US" altLang="ko-KR" sz="1900" smtClean="0"/>
              <a:t>   2003</a:t>
            </a:r>
            <a:r>
              <a:rPr lang="ko-KR" altLang="en-US" sz="1900" smtClean="0"/>
              <a:t>년에는 </a:t>
            </a:r>
            <a:r>
              <a:rPr lang="en-US" altLang="ko-KR" sz="1900" smtClean="0"/>
              <a:t>10</a:t>
            </a:r>
            <a:r>
              <a:rPr lang="ko-KR" altLang="en-US" sz="1900" smtClean="0"/>
              <a:t>대 차세대 성장동력 산업의 하나로 선정 </a:t>
            </a:r>
            <a:r>
              <a:rPr lang="en-US" altLang="ko-KR" sz="1900" smtClean="0"/>
              <a:t/>
            </a:r>
            <a:br>
              <a:rPr lang="en-US" altLang="ko-KR" sz="1900" smtClean="0"/>
            </a:br>
            <a:endParaRPr lang="en-US" altLang="ko-KR" sz="1900" smtClean="0"/>
          </a:p>
          <a:p>
            <a:pPr lvl="1"/>
            <a:r>
              <a:rPr lang="ko-KR" altLang="en-US" sz="1900" smtClean="0"/>
              <a:t>그러나 </a:t>
            </a:r>
            <a:r>
              <a:rPr lang="en-US" altLang="ko-KR" sz="1900" smtClean="0"/>
              <a:t>2011</a:t>
            </a:r>
            <a:r>
              <a:rPr lang="ko-KR" altLang="en-US" sz="1900" smtClean="0"/>
              <a:t>년 문화부 콘텐츠분야 총예산 </a:t>
            </a:r>
            <a:r>
              <a:rPr lang="en-US" altLang="ko-KR" sz="1900" smtClean="0"/>
              <a:t>4, 868</a:t>
            </a:r>
            <a:r>
              <a:rPr lang="ko-KR" altLang="en-US" sz="1900" smtClean="0"/>
              <a:t>억원</a:t>
            </a:r>
            <a:r>
              <a:rPr lang="en-US" altLang="ko-KR" sz="1900" smtClean="0"/>
              <a:t>, </a:t>
            </a:r>
            <a:r>
              <a:rPr lang="ko-KR" altLang="en-US" sz="1900" smtClean="0"/>
              <a:t>국가  전체    </a:t>
            </a:r>
            <a:endParaRPr lang="en-US" altLang="ko-KR" sz="1900" smtClean="0"/>
          </a:p>
          <a:p>
            <a:pPr lvl="1">
              <a:buFont typeface="Arial" charset="0"/>
              <a:buNone/>
            </a:pPr>
            <a:r>
              <a:rPr lang="ko-KR" altLang="en-US" sz="1900" smtClean="0"/>
              <a:t>   예산의 </a:t>
            </a:r>
            <a:r>
              <a:rPr lang="en-US" altLang="ko-KR" sz="1900" smtClean="0">
                <a:solidFill>
                  <a:srgbClr val="FF0000"/>
                </a:solidFill>
              </a:rPr>
              <a:t>0.16% </a:t>
            </a:r>
            <a:r>
              <a:rPr lang="ko-KR" altLang="en-US" sz="1900" smtClean="0">
                <a:solidFill>
                  <a:srgbClr val="FF0000"/>
                </a:solidFill>
              </a:rPr>
              <a:t>수준</a:t>
            </a:r>
            <a:endParaRPr lang="en-US" altLang="ko-KR" sz="1900" smtClean="0">
              <a:solidFill>
                <a:srgbClr val="FF0000"/>
              </a:solidFill>
            </a:endParaRPr>
          </a:p>
          <a:p>
            <a:pPr lvl="1"/>
            <a:endParaRPr lang="en-US" altLang="ko-KR" smtClean="0">
              <a:solidFill>
                <a:srgbClr val="FF0000"/>
              </a:solidFill>
            </a:endParaRPr>
          </a:p>
          <a:p>
            <a:r>
              <a:rPr lang="ko-KR" altLang="en-US" sz="2200" smtClean="0"/>
              <a:t>이는 국가재정시스템의 경직성 때문</a:t>
            </a:r>
            <a:r>
              <a:rPr lang="ko-KR" altLang="en-US" sz="2200" smtClean="0">
                <a:solidFill>
                  <a:srgbClr val="FF0000"/>
                </a:solidFill>
              </a:rPr>
              <a:t> </a:t>
            </a:r>
            <a:endParaRPr lang="en-US" altLang="ko-KR" sz="2200" smtClean="0">
              <a:solidFill>
                <a:srgbClr val="FF0000"/>
              </a:solidFill>
            </a:endParaRPr>
          </a:p>
          <a:p>
            <a:pPr lvl="1"/>
            <a:r>
              <a:rPr lang="ko-KR" altLang="en-US" sz="1900" smtClean="0"/>
              <a:t>이미 배분된 예산의 축소 및 전환이 매우 어려운 재정예산 배정시스템</a:t>
            </a:r>
            <a:endParaRPr lang="en-US" altLang="ko-KR" sz="1900" smtClean="0"/>
          </a:p>
          <a:p>
            <a:pPr lvl="1"/>
            <a:r>
              <a:rPr lang="ko-KR" altLang="en-US" sz="1900" smtClean="0"/>
              <a:t>새로운 성장분야나 시급히 필요한 분야에의 재정 전환이 되지 않아  </a:t>
            </a:r>
            <a:endParaRPr lang="en-US" altLang="ko-KR" sz="1900" smtClean="0"/>
          </a:p>
          <a:p>
            <a:pPr lvl="1">
              <a:buFont typeface="Arial" charset="0"/>
              <a:buNone/>
            </a:pPr>
            <a:r>
              <a:rPr lang="en-US" altLang="ko-KR" sz="1900" smtClean="0"/>
              <a:t>   </a:t>
            </a:r>
            <a:r>
              <a:rPr lang="ko-KR" altLang="en-US" sz="1900" smtClean="0"/>
              <a:t>국가경제발전의 발목</a:t>
            </a:r>
            <a:endParaRPr lang="en-US" altLang="ko-KR" sz="1900" smtClean="0"/>
          </a:p>
          <a:p>
            <a:pPr lvl="1"/>
            <a:r>
              <a:rPr lang="ko-KR" altLang="en-US" sz="1900" smtClean="0"/>
              <a:t>유연한 국가재정시스템으로 투자 배분 조정이 필요 </a:t>
            </a:r>
            <a:endParaRPr lang="en-US" altLang="ko-KR" sz="1900" smtClean="0"/>
          </a:p>
          <a:p>
            <a:pPr>
              <a:buFont typeface="Arial" charset="0"/>
              <a:buNone/>
            </a:pPr>
            <a:r>
              <a:rPr lang="en-US" altLang="ko-KR" sz="2000" smtClean="0">
                <a:solidFill>
                  <a:srgbClr val="FF0000"/>
                </a:solidFill>
              </a:rPr>
              <a:t>   </a:t>
            </a:r>
            <a:endParaRPr lang="en-US" altLang="ko-KR" sz="2000" smtClean="0"/>
          </a:p>
          <a:p>
            <a:pPr>
              <a:buFont typeface="Arial" charset="0"/>
              <a:buNone/>
            </a:pPr>
            <a:endParaRPr lang="en-US" altLang="ko-KR" smtClean="0"/>
          </a:p>
          <a:p>
            <a:endParaRPr lang="en-US" altLang="ko-KR" smtClean="0"/>
          </a:p>
          <a:p>
            <a:endParaRPr lang="ko-KR" altLang="en-US" smtClean="0"/>
          </a:p>
        </p:txBody>
      </p:sp>
      <p:sp>
        <p:nvSpPr>
          <p:cNvPr id="8" name="직사각형 11"/>
          <p:cNvSpPr>
            <a:spLocks noChangeArrowheads="1"/>
          </p:cNvSpPr>
          <p:nvPr/>
        </p:nvSpPr>
        <p:spPr bwMode="auto">
          <a:xfrm>
            <a:off x="323850" y="1125538"/>
            <a:ext cx="4095750" cy="460375"/>
          </a:xfrm>
          <a:prstGeom prst="rect">
            <a:avLst/>
          </a:prstGeom>
          <a:solidFill>
            <a:srgbClr val="0070C0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국가재정시스템 경직성 탈피</a:t>
            </a:r>
            <a:endParaRPr kumimoji="0" lang="ko-KR" altLang="en-US" sz="240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01B2EE-3D62-4B16-A9C6-3695647BA59A}" type="slidenum">
              <a:rPr lang="ko-KR" altLang="en-US"/>
              <a:pPr>
                <a:defRPr/>
              </a:pPr>
              <a:t>19</a:t>
            </a:fld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Box 5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827088" y="1196975"/>
            <a:ext cx="7273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ko-KR" altLang="en-US">
                <a:latin typeface="맑은 고딕" pitchFamily="50" charset="-127"/>
                <a:ea typeface="맑은 고딕" pitchFamily="50" charset="-127"/>
              </a:rPr>
              <a:t>프랑스에서 날아온 소식</a:t>
            </a:r>
          </a:p>
        </p:txBody>
      </p:sp>
      <p:pic>
        <p:nvPicPr>
          <p:cNvPr id="41986" name="Picture 2" descr="C:\Program Files\Microsoft Office\MEDIA\CAGCAT10\j015776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2133600"/>
            <a:ext cx="273685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4" descr="C:\Users\lohas\AppData\Local\Microsoft\Windows\Temporary Internet Files\Content.IE5\MRSD9ONV\MC900441456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2492375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47E010-3945-47AE-A0A3-33CBEF79661F}" type="slidenum">
              <a:rPr lang="ko-KR" altLang="en-US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ko-KR" altLang="en-US" smtClean="0"/>
              <a:t>정책적 과제</a:t>
            </a:r>
          </a:p>
        </p:txBody>
      </p:sp>
      <p:sp>
        <p:nvSpPr>
          <p:cNvPr id="60418" name="내용 개체 틀 2"/>
          <p:cNvSpPr>
            <a:spLocks noGrp="1"/>
          </p:cNvSpPr>
          <p:nvPr>
            <p:ph idx="1"/>
          </p:nvPr>
        </p:nvSpPr>
        <p:spPr>
          <a:xfrm>
            <a:off x="395288" y="1557338"/>
            <a:ext cx="8229600" cy="4926012"/>
          </a:xfrm>
        </p:spPr>
        <p:txBody>
          <a:bodyPr/>
          <a:lstStyle/>
          <a:p>
            <a:endParaRPr lang="en-US" altLang="ko-KR" smtClean="0"/>
          </a:p>
          <a:p>
            <a:r>
              <a:rPr lang="ko-KR" altLang="en-US" sz="2200" smtClean="0"/>
              <a:t>부처간 융합 프로젝트의 강화</a:t>
            </a:r>
            <a:endParaRPr lang="en-US" altLang="ko-KR" sz="2200" smtClean="0"/>
          </a:p>
          <a:p>
            <a:pPr lvl="1"/>
            <a:r>
              <a:rPr lang="ko-KR" altLang="en-US" sz="1900" smtClean="0"/>
              <a:t>콘텐츠산업은 타 부문과의 융합형 과제를 추진하기에 적합</a:t>
            </a:r>
            <a:endParaRPr lang="en-US" altLang="ko-KR" sz="1900" smtClean="0"/>
          </a:p>
          <a:p>
            <a:pPr lvl="1"/>
            <a:r>
              <a:rPr lang="ko-KR" altLang="en-US" sz="1900" smtClean="0"/>
              <a:t>문화나 창의성을 </a:t>
            </a:r>
            <a:r>
              <a:rPr lang="en-US" altLang="ko-KR" sz="1900" smtClean="0"/>
              <a:t>DNA</a:t>
            </a:r>
            <a:r>
              <a:rPr lang="ko-KR" altLang="en-US" sz="1900" smtClean="0"/>
              <a:t>로 하는 융합 프로젝트</a:t>
            </a:r>
            <a:endParaRPr lang="en-US" altLang="ko-KR" sz="1900" smtClean="0"/>
          </a:p>
          <a:p>
            <a:pPr lvl="2"/>
            <a:r>
              <a:rPr lang="ko-KR" altLang="en-US" sz="1900" smtClean="0"/>
              <a:t>교육</a:t>
            </a:r>
            <a:r>
              <a:rPr lang="en-US" altLang="ko-KR" sz="1900" smtClean="0"/>
              <a:t>: </a:t>
            </a:r>
            <a:r>
              <a:rPr lang="ko-KR" altLang="en-US" sz="1900" smtClean="0"/>
              <a:t>창의성 교육</a:t>
            </a:r>
            <a:r>
              <a:rPr lang="en-US" altLang="ko-KR" sz="1900" smtClean="0"/>
              <a:t>, </a:t>
            </a:r>
            <a:r>
              <a:rPr lang="ko-KR" altLang="en-US" sz="1900" smtClean="0"/>
              <a:t>산업</a:t>
            </a:r>
            <a:r>
              <a:rPr lang="en-US" altLang="ko-KR" sz="1900" smtClean="0"/>
              <a:t>: </a:t>
            </a:r>
            <a:r>
              <a:rPr lang="ko-KR" altLang="en-US" sz="1900" smtClean="0"/>
              <a:t>창의성 주입을 부가가치 제고</a:t>
            </a:r>
            <a:r>
              <a:rPr lang="en-US" altLang="ko-KR" sz="1900" smtClean="0"/>
              <a:t>, </a:t>
            </a:r>
            <a:r>
              <a:rPr lang="ko-KR" altLang="en-US" sz="1900" smtClean="0"/>
              <a:t>외교</a:t>
            </a:r>
            <a:r>
              <a:rPr lang="en-US" altLang="ko-KR" sz="1900" smtClean="0"/>
              <a:t>: </a:t>
            </a:r>
            <a:r>
              <a:rPr lang="ko-KR" altLang="en-US" sz="1900" smtClean="0"/>
              <a:t>국가브랜드 제고</a:t>
            </a:r>
            <a:r>
              <a:rPr lang="en-US" altLang="ko-KR" sz="1900" smtClean="0"/>
              <a:t>, </a:t>
            </a:r>
            <a:r>
              <a:rPr lang="ko-KR" altLang="en-US" sz="1900" smtClean="0"/>
              <a:t>연구개발</a:t>
            </a:r>
            <a:r>
              <a:rPr lang="en-US" altLang="ko-KR" sz="1900" smtClean="0"/>
              <a:t>: </a:t>
            </a:r>
            <a:r>
              <a:rPr lang="ko-KR" altLang="en-US" sz="1900" smtClean="0"/>
              <a:t>융합형 연구개발 사업 등</a:t>
            </a:r>
            <a:endParaRPr lang="en-US" altLang="ko-KR" sz="1900" smtClean="0"/>
          </a:p>
          <a:p>
            <a:pPr lvl="1"/>
            <a:r>
              <a:rPr lang="ko-KR" altLang="en-US" sz="1900" smtClean="0"/>
              <a:t>부처간 융합형 프로젝트의 추진으로 부족한 콘텐츠 예산 확보</a:t>
            </a:r>
            <a:endParaRPr lang="en-US" altLang="ko-KR" sz="1900" smtClean="0"/>
          </a:p>
          <a:p>
            <a:pPr lvl="2"/>
            <a:endParaRPr lang="en-US" altLang="ko-KR" smtClean="0"/>
          </a:p>
          <a:p>
            <a:r>
              <a:rPr lang="ko-KR" altLang="en-US" sz="2200" smtClean="0"/>
              <a:t>융합형 투자의 성공요건</a:t>
            </a:r>
            <a:endParaRPr lang="en-US" altLang="ko-KR" sz="2200" smtClean="0"/>
          </a:p>
          <a:p>
            <a:pPr lvl="1"/>
            <a:r>
              <a:rPr lang="ko-KR" altLang="en-US" sz="1900" smtClean="0"/>
              <a:t>벽이 없는 유연한 조직 구조</a:t>
            </a:r>
            <a:endParaRPr lang="en-US" altLang="ko-KR" sz="1900" smtClean="0"/>
          </a:p>
          <a:p>
            <a:pPr lvl="2"/>
            <a:r>
              <a:rPr lang="ko-KR" altLang="en-US" sz="1900" smtClean="0"/>
              <a:t>매트릭스 조직</a:t>
            </a:r>
            <a:r>
              <a:rPr lang="en-US" altLang="ko-KR" sz="1900" smtClean="0"/>
              <a:t>, T/F</a:t>
            </a:r>
            <a:r>
              <a:rPr lang="ko-KR" altLang="en-US" sz="1900" smtClean="0"/>
              <a:t>조직</a:t>
            </a:r>
            <a:r>
              <a:rPr lang="en-US" altLang="ko-KR" sz="1900" smtClean="0"/>
              <a:t>, </a:t>
            </a:r>
            <a:r>
              <a:rPr lang="ko-KR" altLang="en-US" sz="1900" smtClean="0"/>
              <a:t>아메바 조직</a:t>
            </a:r>
            <a:endParaRPr lang="en-US" altLang="ko-KR" sz="1900" smtClean="0"/>
          </a:p>
          <a:p>
            <a:pPr lvl="1"/>
            <a:r>
              <a:rPr lang="ko-KR" altLang="en-US" sz="1900" smtClean="0"/>
              <a:t>평가시스템의 전환</a:t>
            </a:r>
            <a:endParaRPr lang="en-US" altLang="ko-KR" sz="1900" smtClean="0"/>
          </a:p>
          <a:p>
            <a:pPr lvl="2"/>
            <a:r>
              <a:rPr lang="ko-KR" altLang="en-US" sz="1900" smtClean="0"/>
              <a:t>파견근무에 대한 불이익 지향</a:t>
            </a:r>
            <a:endParaRPr lang="en-US" altLang="ko-KR" sz="1900" smtClean="0"/>
          </a:p>
          <a:p>
            <a:pPr>
              <a:buFont typeface="Arial" charset="0"/>
              <a:buNone/>
            </a:pPr>
            <a:endParaRPr lang="ko-KR" altLang="en-US" smtClean="0"/>
          </a:p>
        </p:txBody>
      </p:sp>
      <p:sp>
        <p:nvSpPr>
          <p:cNvPr id="4" name="직사각형 11"/>
          <p:cNvSpPr>
            <a:spLocks noChangeArrowheads="1"/>
          </p:cNvSpPr>
          <p:nvPr/>
        </p:nvSpPr>
        <p:spPr bwMode="auto">
          <a:xfrm>
            <a:off x="323850" y="1196975"/>
            <a:ext cx="5545138" cy="461963"/>
          </a:xfrm>
          <a:prstGeom prst="rect">
            <a:avLst/>
          </a:prstGeom>
          <a:solidFill>
            <a:srgbClr val="0070C0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dirty="0" err="1">
                <a:solidFill>
                  <a:schemeClr val="bg1"/>
                </a:solidFill>
                <a:latin typeface="+mn-lt"/>
                <a:ea typeface="+mn-ea"/>
              </a:rPr>
              <a:t>타부처와의</a:t>
            </a: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 </a:t>
            </a:r>
            <a:r>
              <a:rPr kumimoji="0" lang="ko-KR" altLang="en-US" sz="2400" dirty="0" err="1">
                <a:solidFill>
                  <a:schemeClr val="bg1"/>
                </a:solidFill>
                <a:latin typeface="+mn-lt"/>
                <a:ea typeface="+mn-ea"/>
              </a:rPr>
              <a:t>융합형</a:t>
            </a: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 프로젝트 투자 확대</a:t>
            </a:r>
            <a:endParaRPr kumimoji="0" lang="ko-KR" altLang="en-US" sz="240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80503-F5D3-483E-897E-0B138D5DDF89}" type="slidenum">
              <a:rPr lang="ko-KR" altLang="en-US"/>
              <a:pPr>
                <a:defRPr/>
              </a:pPr>
              <a:t>20</a:t>
            </a:fld>
            <a:endParaRPr lang="ko-KR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타원 36"/>
          <p:cNvSpPr/>
          <p:nvPr/>
        </p:nvSpPr>
        <p:spPr>
          <a:xfrm>
            <a:off x="2843213" y="4437063"/>
            <a:ext cx="3384550" cy="2305050"/>
          </a:xfrm>
          <a:prstGeom prst="ellipse">
            <a:avLst/>
          </a:prstGeom>
          <a:solidFill>
            <a:srgbClr val="92D050">
              <a:alpha val="5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61442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ko-KR" altLang="en-US" smtClean="0"/>
              <a:t>정책적 과제</a:t>
            </a:r>
          </a:p>
        </p:txBody>
      </p:sp>
      <p:sp>
        <p:nvSpPr>
          <p:cNvPr id="61443" name="내용 개체 틀 4"/>
          <p:cNvSpPr>
            <a:spLocks noGrp="1"/>
          </p:cNvSpPr>
          <p:nvPr>
            <p:ph idx="1"/>
          </p:nvPr>
        </p:nvSpPr>
        <p:spPr>
          <a:xfrm>
            <a:off x="468313" y="1773238"/>
            <a:ext cx="8229600" cy="5214937"/>
          </a:xfrm>
        </p:spPr>
        <p:txBody>
          <a:bodyPr/>
          <a:lstStyle/>
          <a:p>
            <a:pPr algn="just">
              <a:lnSpc>
                <a:spcPct val="90000"/>
              </a:lnSpc>
              <a:spcBef>
                <a:spcPct val="0"/>
              </a:spcBef>
            </a:pPr>
            <a:r>
              <a:rPr kumimoji="1" lang="ko-KR" altLang="en-US" sz="2200" smtClean="0">
                <a:solidFill>
                  <a:srgbClr val="000000"/>
                </a:solidFill>
              </a:rPr>
              <a:t>콘텐츠 </a:t>
            </a:r>
            <a:r>
              <a:rPr kumimoji="1" lang="en-US" altLang="ko-KR" sz="2200" smtClean="0">
                <a:solidFill>
                  <a:srgbClr val="000000"/>
                </a:solidFill>
              </a:rPr>
              <a:t>R&amp;D</a:t>
            </a:r>
            <a:r>
              <a:rPr kumimoji="1" lang="ko-KR" altLang="en-US" sz="2200" smtClean="0">
                <a:solidFill>
                  <a:srgbClr val="000000"/>
                </a:solidFill>
              </a:rPr>
              <a:t>의 범위 확대</a:t>
            </a:r>
            <a:endParaRPr kumimoji="1" lang="en-US" altLang="ko-KR" sz="2200" smtClean="0">
              <a:solidFill>
                <a:srgbClr val="000000"/>
              </a:solidFill>
            </a:endParaRPr>
          </a:p>
          <a:p>
            <a:pPr lvl="1" algn="just">
              <a:lnSpc>
                <a:spcPct val="90000"/>
              </a:lnSpc>
              <a:spcBef>
                <a:spcPct val="0"/>
              </a:spcBef>
            </a:pPr>
            <a:r>
              <a:rPr kumimoji="1" lang="ko-KR" altLang="en-US" sz="1900" smtClean="0">
                <a:solidFill>
                  <a:srgbClr val="000000"/>
                </a:solidFill>
              </a:rPr>
              <a:t>제조업의 </a:t>
            </a:r>
            <a:r>
              <a:rPr kumimoji="1" lang="en-US" altLang="ko-KR" sz="1900" smtClean="0">
                <a:solidFill>
                  <a:srgbClr val="000000"/>
                </a:solidFill>
              </a:rPr>
              <a:t>R&amp;D</a:t>
            </a:r>
            <a:r>
              <a:rPr kumimoji="1" lang="ko-KR" altLang="en-US" sz="1900" smtClean="0">
                <a:solidFill>
                  <a:srgbClr val="000000"/>
                </a:solidFill>
              </a:rPr>
              <a:t>는 특허 취득</a:t>
            </a:r>
            <a:r>
              <a:rPr kumimoji="1" lang="en-US" altLang="ko-KR" sz="1900" smtClean="0">
                <a:solidFill>
                  <a:srgbClr val="000000"/>
                </a:solidFill>
              </a:rPr>
              <a:t>, </a:t>
            </a:r>
            <a:r>
              <a:rPr kumimoji="1" lang="ko-KR" altLang="en-US" sz="1900" smtClean="0">
                <a:solidFill>
                  <a:srgbClr val="000000"/>
                </a:solidFill>
              </a:rPr>
              <a:t>콘텐츠 </a:t>
            </a:r>
            <a:r>
              <a:rPr kumimoji="1" lang="en-US" altLang="ko-KR" sz="1900" smtClean="0">
                <a:solidFill>
                  <a:srgbClr val="000000"/>
                </a:solidFill>
              </a:rPr>
              <a:t>R&amp;D</a:t>
            </a:r>
            <a:r>
              <a:rPr kumimoji="1" lang="ko-KR" altLang="en-US" sz="1900" smtClean="0">
                <a:solidFill>
                  <a:srgbClr val="000000"/>
                </a:solidFill>
              </a:rPr>
              <a:t>는 지적재산권 취득이 최종목표</a:t>
            </a:r>
            <a:endParaRPr kumimoji="1" lang="en-US" altLang="ko-KR" sz="1900" smtClean="0">
              <a:solidFill>
                <a:srgbClr val="000000"/>
              </a:solidFill>
            </a:endParaRPr>
          </a:p>
          <a:p>
            <a:pPr lvl="1" algn="just">
              <a:lnSpc>
                <a:spcPct val="90000"/>
              </a:lnSpc>
              <a:spcBef>
                <a:spcPct val="0"/>
              </a:spcBef>
            </a:pPr>
            <a:r>
              <a:rPr kumimoji="1" lang="ko-KR" altLang="en-US" sz="1900" smtClean="0">
                <a:solidFill>
                  <a:srgbClr val="000000"/>
                </a:solidFill>
              </a:rPr>
              <a:t>따라서 콘텐츠를 기획하고 제작하여 지적재산권을 획득하는 과정을 모두 콘텐츠 </a:t>
            </a:r>
            <a:r>
              <a:rPr kumimoji="1" lang="en-US" altLang="ko-KR" sz="1900" smtClean="0">
                <a:solidFill>
                  <a:srgbClr val="000000"/>
                </a:solidFill>
              </a:rPr>
              <a:t>R&amp;D</a:t>
            </a:r>
            <a:r>
              <a:rPr kumimoji="1" lang="ko-KR" altLang="en-US" sz="1900" smtClean="0">
                <a:solidFill>
                  <a:srgbClr val="000000"/>
                </a:solidFill>
              </a:rPr>
              <a:t>로 보는 개념 도입</a:t>
            </a:r>
          </a:p>
          <a:p>
            <a:endParaRPr lang="ko-KR" altLang="en-US" smtClean="0"/>
          </a:p>
          <a:p>
            <a:endParaRPr lang="ko-KR" altLang="en-US" smtClean="0"/>
          </a:p>
        </p:txBody>
      </p:sp>
      <p:sp>
        <p:nvSpPr>
          <p:cNvPr id="22" name="직사각형 11"/>
          <p:cNvSpPr>
            <a:spLocks noChangeArrowheads="1"/>
          </p:cNvSpPr>
          <p:nvPr/>
        </p:nvSpPr>
        <p:spPr bwMode="auto">
          <a:xfrm>
            <a:off x="323850" y="1125538"/>
            <a:ext cx="5173663" cy="460375"/>
          </a:xfrm>
          <a:prstGeom prst="rect">
            <a:avLst/>
          </a:prstGeom>
          <a:solidFill>
            <a:srgbClr val="0070C0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지적재산권 개발과정을 </a:t>
            </a:r>
            <a:r>
              <a:rPr kumimoji="0" lang="en-US" altLang="ko-KR" sz="2400" dirty="0">
                <a:solidFill>
                  <a:schemeClr val="bg1"/>
                </a:solidFill>
                <a:latin typeface="+mn-lt"/>
                <a:ea typeface="+mn-ea"/>
              </a:rPr>
              <a:t>R&amp;D</a:t>
            </a: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로 인정</a:t>
            </a:r>
            <a:endParaRPr kumimoji="0" lang="ko-KR" altLang="en-US" sz="240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116013" y="3789363"/>
            <a:ext cx="1439862" cy="71913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제조업</a:t>
            </a:r>
            <a:endParaRPr kumimoji="0" lang="ko-KR" altLang="en-US" sz="2000" dirty="0">
              <a:solidFill>
                <a:schemeClr val="tx1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116013" y="4652963"/>
            <a:ext cx="1439862" cy="7921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dirty="0" err="1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콘텐츠</a:t>
            </a:r>
            <a:r>
              <a:rPr kumimoji="0" lang="ko-KR" altLang="en-US" sz="2000" dirty="0">
                <a:solidFill>
                  <a:schemeClr val="tx1"/>
                </a:solidFill>
                <a:latin typeface="HY울릉도M" pitchFamily="18" charset="-127"/>
                <a:ea typeface="HY울릉도M" pitchFamily="18" charset="-127"/>
              </a:rPr>
              <a:t>   산업</a:t>
            </a:r>
            <a:endParaRPr kumimoji="0" lang="ko-KR" altLang="en-US" sz="2000" dirty="0">
              <a:solidFill>
                <a:schemeClr val="tx1"/>
              </a:solidFill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3132138" y="3789363"/>
            <a:ext cx="2735262" cy="719137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/>
              <a:t>실험</a:t>
            </a:r>
            <a:r>
              <a:rPr kumimoji="0" lang="en-US" altLang="ko-KR" dirty="0"/>
              <a:t>, </a:t>
            </a:r>
            <a:r>
              <a:rPr kumimoji="0" lang="ko-KR" altLang="en-US" dirty="0"/>
              <a:t>연구개발</a:t>
            </a:r>
            <a:endParaRPr kumimoji="0" lang="en-US" altLang="ko-KR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/>
              <a:t>(R&amp;D</a:t>
            </a:r>
            <a:r>
              <a:rPr kumimoji="0" lang="ko-KR" altLang="en-US" dirty="0"/>
              <a:t>로 인정</a:t>
            </a:r>
            <a:r>
              <a:rPr kumimoji="0" lang="en-US" altLang="ko-KR" dirty="0"/>
              <a:t>)</a:t>
            </a:r>
          </a:p>
        </p:txBody>
      </p:sp>
      <p:sp>
        <p:nvSpPr>
          <p:cNvPr id="26" name="모서리가 둥근 직사각형 25"/>
          <p:cNvSpPr/>
          <p:nvPr/>
        </p:nvSpPr>
        <p:spPr>
          <a:xfrm>
            <a:off x="3132138" y="4724400"/>
            <a:ext cx="2735262" cy="720725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/>
              <a:t>스토리</a:t>
            </a:r>
            <a:r>
              <a:rPr kumimoji="0" lang="en-US" altLang="ko-KR" dirty="0"/>
              <a:t>, </a:t>
            </a:r>
            <a:r>
              <a:rPr kumimoji="0" lang="ko-KR" altLang="en-US" dirty="0"/>
              <a:t>기획개발</a:t>
            </a:r>
            <a:r>
              <a:rPr kumimoji="0" lang="en-US" altLang="ko-KR" dirty="0"/>
              <a:t>, </a:t>
            </a:r>
            <a:r>
              <a:rPr kumimoji="0" lang="ko-KR" altLang="en-US" dirty="0"/>
              <a:t>제작</a:t>
            </a:r>
            <a:endParaRPr kumimoji="0" lang="en-US" altLang="ko-KR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dirty="0"/>
              <a:t>(R&amp;D</a:t>
            </a:r>
            <a:r>
              <a:rPr kumimoji="0" lang="ko-KR" altLang="en-US" dirty="0"/>
              <a:t>로 불인정</a:t>
            </a:r>
            <a:r>
              <a:rPr kumimoji="0" lang="en-US" altLang="ko-KR" dirty="0"/>
              <a:t>)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6659563" y="3789363"/>
            <a:ext cx="1441450" cy="7191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dirty="0">
                <a:solidFill>
                  <a:schemeClr val="tx1"/>
                </a:solidFill>
              </a:rPr>
              <a:t>특허</a:t>
            </a:r>
            <a:endParaRPr kumimoji="0" lang="ko-KR" altLang="en-US" sz="2000" b="1" dirty="0">
              <a:solidFill>
                <a:schemeClr val="tx1"/>
              </a:solidFill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6659563" y="4652963"/>
            <a:ext cx="1441450" cy="72072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b="1" dirty="0">
                <a:solidFill>
                  <a:schemeClr val="tx1"/>
                </a:solidFill>
              </a:rPr>
              <a:t>지적재산권</a:t>
            </a:r>
            <a:endParaRPr kumimoji="0" lang="ko-KR" altLang="en-US" b="1" dirty="0">
              <a:solidFill>
                <a:schemeClr val="tx1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132138" y="3284538"/>
            <a:ext cx="2808287" cy="288925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bg1"/>
                </a:solidFill>
              </a:rPr>
              <a:t>연구개발과정</a:t>
            </a:r>
            <a:endParaRPr kumimoji="0" lang="ko-KR" altLang="en-US" dirty="0">
              <a:solidFill>
                <a:schemeClr val="bg1"/>
              </a:solidFill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6659563" y="3284538"/>
            <a:ext cx="1441450" cy="288925"/>
          </a:xfrm>
          <a:prstGeom prst="rect">
            <a:avLst/>
          </a:prstGeom>
          <a:solidFill>
            <a:srgbClr val="7030A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dirty="0">
                <a:solidFill>
                  <a:schemeClr val="bg1"/>
                </a:solidFill>
              </a:rPr>
              <a:t>연구결과물</a:t>
            </a:r>
            <a:endParaRPr kumimoji="0" lang="ko-KR" altLang="en-US" dirty="0">
              <a:solidFill>
                <a:schemeClr val="bg1"/>
              </a:solidFill>
            </a:endParaRPr>
          </a:p>
        </p:txBody>
      </p:sp>
      <p:sp>
        <p:nvSpPr>
          <p:cNvPr id="35" name="타원 34"/>
          <p:cNvSpPr/>
          <p:nvPr/>
        </p:nvSpPr>
        <p:spPr>
          <a:xfrm>
            <a:off x="3317875" y="5843588"/>
            <a:ext cx="2520950" cy="719137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000" b="1" dirty="0">
                <a:latin typeface="HY울릉도M" pitchFamily="18" charset="-127"/>
                <a:ea typeface="HY울릉도M" pitchFamily="18" charset="-127"/>
              </a:rPr>
              <a:t>R&amp;D</a:t>
            </a:r>
            <a:r>
              <a:rPr kumimoji="0" lang="ko-KR" altLang="en-US" sz="2000" b="1" dirty="0">
                <a:latin typeface="HY울릉도M" pitchFamily="18" charset="-127"/>
                <a:ea typeface="HY울릉도M" pitchFamily="18" charset="-127"/>
              </a:rPr>
              <a:t>로 </a:t>
            </a:r>
            <a:endParaRPr kumimoji="0" lang="en-US" altLang="ko-KR" sz="2000" b="1" dirty="0">
              <a:latin typeface="HY울릉도M" pitchFamily="18" charset="-127"/>
              <a:ea typeface="HY울릉도M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000" b="1" dirty="0">
                <a:latin typeface="HY울릉도M" pitchFamily="18" charset="-127"/>
                <a:ea typeface="HY울릉도M" pitchFamily="18" charset="-127"/>
              </a:rPr>
              <a:t>인정 필요 </a:t>
            </a:r>
            <a:endParaRPr kumimoji="0" lang="ko-KR" altLang="en-US" sz="2000" b="1" dirty="0"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36" name="아래쪽 화살표 35"/>
          <p:cNvSpPr/>
          <p:nvPr/>
        </p:nvSpPr>
        <p:spPr>
          <a:xfrm>
            <a:off x="4427538" y="5516563"/>
            <a:ext cx="288925" cy="288925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38" name="오른쪽 화살표 37"/>
          <p:cNvSpPr/>
          <p:nvPr/>
        </p:nvSpPr>
        <p:spPr>
          <a:xfrm>
            <a:off x="6156325" y="4005263"/>
            <a:ext cx="215900" cy="360362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39" name="오른쪽 화살표 38"/>
          <p:cNvSpPr/>
          <p:nvPr/>
        </p:nvSpPr>
        <p:spPr>
          <a:xfrm>
            <a:off x="6156325" y="4868863"/>
            <a:ext cx="215900" cy="360362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41" name="오른쪽 화살표 40"/>
          <p:cNvSpPr/>
          <p:nvPr/>
        </p:nvSpPr>
        <p:spPr>
          <a:xfrm>
            <a:off x="2700338" y="4005263"/>
            <a:ext cx="215900" cy="360362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42" name="오른쪽 화살표 41"/>
          <p:cNvSpPr/>
          <p:nvPr/>
        </p:nvSpPr>
        <p:spPr>
          <a:xfrm>
            <a:off x="2700338" y="4868863"/>
            <a:ext cx="215900" cy="360362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43" name="슬라이드 번호 개체 틀 4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E671E2-1E48-4620-A50F-13441E458EA0}" type="slidenum">
              <a:rPr lang="ko-KR" altLang="en-US"/>
              <a:pPr>
                <a:defRPr/>
              </a:pPr>
              <a:t>21</a:t>
            </a:fld>
            <a:endParaRPr lang="ko-KR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제목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ko-KR" altLang="en-US" smtClean="0"/>
              <a:t>정책적 과제</a:t>
            </a:r>
          </a:p>
        </p:txBody>
      </p:sp>
      <p:sp>
        <p:nvSpPr>
          <p:cNvPr id="62466" name="내용 개체 틀 4"/>
          <p:cNvSpPr>
            <a:spLocks noGrp="1"/>
          </p:cNvSpPr>
          <p:nvPr>
            <p:ph idx="1"/>
          </p:nvPr>
        </p:nvSpPr>
        <p:spPr>
          <a:xfrm>
            <a:off x="395288" y="1773238"/>
            <a:ext cx="8229600" cy="5214937"/>
          </a:xfrm>
        </p:spPr>
        <p:txBody>
          <a:bodyPr/>
          <a:lstStyle/>
          <a:p>
            <a:pPr algn="just">
              <a:lnSpc>
                <a:spcPct val="90000"/>
              </a:lnSpc>
              <a:spcBef>
                <a:spcPct val="0"/>
              </a:spcBef>
            </a:pPr>
            <a:r>
              <a:rPr kumimoji="1" lang="ko-KR" altLang="en-US" sz="2200" smtClean="0">
                <a:solidFill>
                  <a:srgbClr val="000000"/>
                </a:solidFill>
              </a:rPr>
              <a:t>콘텐츠 </a:t>
            </a:r>
            <a:r>
              <a:rPr kumimoji="1" lang="en-US" altLang="ko-KR" sz="2200" smtClean="0">
                <a:solidFill>
                  <a:srgbClr val="000000"/>
                </a:solidFill>
              </a:rPr>
              <a:t>R&amp;D</a:t>
            </a:r>
            <a:r>
              <a:rPr kumimoji="1" lang="ko-KR" altLang="en-US" sz="2200" smtClean="0">
                <a:solidFill>
                  <a:srgbClr val="000000"/>
                </a:solidFill>
              </a:rPr>
              <a:t>는 스토리와 문화예술과 같은 콘텐츠 소재와 </a:t>
            </a:r>
            <a:r>
              <a:rPr kumimoji="1" lang="en-US" altLang="ko-KR" sz="2200" smtClean="0">
                <a:solidFill>
                  <a:srgbClr val="000000"/>
                </a:solidFill>
              </a:rPr>
              <a:t>CT </a:t>
            </a:r>
            <a:r>
              <a:rPr kumimoji="1" lang="ko-KR" altLang="en-US" sz="2200" smtClean="0">
                <a:solidFill>
                  <a:srgbClr val="000000"/>
                </a:solidFill>
              </a:rPr>
              <a:t>기술이 필요</a:t>
            </a:r>
            <a:endParaRPr kumimoji="1" lang="en-US" altLang="ko-KR" sz="2200" smtClean="0">
              <a:solidFill>
                <a:srgbClr val="000000"/>
              </a:solidFill>
            </a:endParaRPr>
          </a:p>
          <a:p>
            <a:pPr lvl="1" algn="just">
              <a:lnSpc>
                <a:spcPct val="90000"/>
              </a:lnSpc>
              <a:spcBef>
                <a:spcPct val="0"/>
              </a:spcBef>
            </a:pPr>
            <a:r>
              <a:rPr kumimoji="1" lang="ko-KR" altLang="en-US" sz="1900" smtClean="0">
                <a:solidFill>
                  <a:srgbClr val="000000"/>
                </a:solidFill>
              </a:rPr>
              <a:t>결과로서 지적재산권을 확보하고 저작권의 판매를 통한 수입과   라이선스료의 수입</a:t>
            </a:r>
            <a:endParaRPr kumimoji="1" lang="en-US" altLang="ko-KR" sz="1900" smtClean="0">
              <a:solidFill>
                <a:srgbClr val="000000"/>
              </a:solidFill>
            </a:endParaRPr>
          </a:p>
          <a:p>
            <a:pPr lvl="1" algn="just">
              <a:lnSpc>
                <a:spcPct val="90000"/>
              </a:lnSpc>
              <a:spcBef>
                <a:spcPct val="0"/>
              </a:spcBef>
            </a:pPr>
            <a:r>
              <a:rPr kumimoji="1" lang="ko-KR" altLang="en-US" sz="1900" smtClean="0">
                <a:solidFill>
                  <a:srgbClr val="000000"/>
                </a:solidFill>
              </a:rPr>
              <a:t>요구되는 역량으로는 문화예술적 창의성임</a:t>
            </a:r>
            <a:endParaRPr kumimoji="1" lang="en-US" altLang="ko-KR" sz="1900" smtClean="0">
              <a:solidFill>
                <a:srgbClr val="000000"/>
              </a:solidFill>
            </a:endParaRPr>
          </a:p>
          <a:p>
            <a:pPr lvl="1" algn="just">
              <a:lnSpc>
                <a:spcPct val="90000"/>
              </a:lnSpc>
              <a:spcBef>
                <a:spcPct val="0"/>
              </a:spcBef>
            </a:pPr>
            <a:r>
              <a:rPr kumimoji="1" lang="ko-KR" altLang="en-US" sz="1900" smtClean="0">
                <a:solidFill>
                  <a:srgbClr val="000000"/>
                </a:solidFill>
              </a:rPr>
              <a:t>과학적인 창의성을 가지고 하드웨어를 만드는 것이 기술이나 과학이라 하면 문화예술적인 창의성을 가지고 콘텐츠를 만드는 것을   문화콘텐츠의 기술이나 </a:t>
            </a:r>
            <a:r>
              <a:rPr kumimoji="1" lang="en-US" altLang="ko-KR" sz="1900" smtClean="0">
                <a:solidFill>
                  <a:srgbClr val="000000"/>
                </a:solidFill>
              </a:rPr>
              <a:t>R&amp;D</a:t>
            </a:r>
            <a:r>
              <a:rPr kumimoji="1" lang="ko-KR" altLang="en-US" sz="1900" smtClean="0">
                <a:solidFill>
                  <a:srgbClr val="000000"/>
                </a:solidFill>
              </a:rPr>
              <a:t>로 정의할 수 있음</a:t>
            </a:r>
          </a:p>
          <a:p>
            <a:pPr>
              <a:buFont typeface="Arial" charset="0"/>
              <a:buNone/>
            </a:pPr>
            <a:endParaRPr lang="en-US" altLang="ko-KR" sz="1800" smtClean="0"/>
          </a:p>
          <a:p>
            <a:pPr>
              <a:buFont typeface="Arial" charset="0"/>
              <a:buNone/>
            </a:pPr>
            <a:endParaRPr lang="en-US" altLang="ko-KR" sz="1800" smtClean="0"/>
          </a:p>
          <a:p>
            <a:endParaRPr lang="ko-KR" altLang="en-US" smtClean="0"/>
          </a:p>
          <a:p>
            <a:endParaRPr lang="ko-KR" altLang="en-US" smtClean="0"/>
          </a:p>
        </p:txBody>
      </p:sp>
      <p:sp>
        <p:nvSpPr>
          <p:cNvPr id="22" name="직사각형 11"/>
          <p:cNvSpPr>
            <a:spLocks noChangeArrowheads="1"/>
          </p:cNvSpPr>
          <p:nvPr/>
        </p:nvSpPr>
        <p:spPr bwMode="auto">
          <a:xfrm>
            <a:off x="323850" y="1125538"/>
            <a:ext cx="5173663" cy="460375"/>
          </a:xfrm>
          <a:prstGeom prst="rect">
            <a:avLst/>
          </a:prstGeom>
          <a:solidFill>
            <a:srgbClr val="0070C0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지적재산권 개발과정을 </a:t>
            </a:r>
            <a:r>
              <a:rPr kumimoji="0" lang="en-US" altLang="ko-KR" sz="2400" dirty="0">
                <a:solidFill>
                  <a:schemeClr val="bg1"/>
                </a:solidFill>
                <a:latin typeface="+mn-lt"/>
                <a:ea typeface="+mn-ea"/>
              </a:rPr>
              <a:t>R&amp;D</a:t>
            </a: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로 인정</a:t>
            </a:r>
            <a:endParaRPr kumimoji="0" lang="ko-KR" altLang="en-US" sz="240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/>
        </p:nvGraphicFramePr>
        <p:xfrm>
          <a:off x="900113" y="4076700"/>
          <a:ext cx="7704137" cy="2293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30"/>
                <a:gridCol w="1224136"/>
                <a:gridCol w="1224136"/>
                <a:gridCol w="1080120"/>
                <a:gridCol w="1584176"/>
                <a:gridCol w="1440160"/>
              </a:tblGrid>
              <a:tr h="372351"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투입</a:t>
                      </a:r>
                      <a:endParaRPr lang="en-US" altLang="ko-KR" sz="1400" dirty="0" smtClean="0"/>
                    </a:p>
                    <a:p>
                      <a:pPr algn="ctr" latinLnBrk="1"/>
                      <a:r>
                        <a:rPr lang="en-US" altLang="ko-KR" sz="1400" dirty="0" smtClean="0"/>
                        <a:t>(Input)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과정</a:t>
                      </a:r>
                      <a:endParaRPr lang="en-US" altLang="ko-KR" sz="1400" dirty="0" smtClean="0"/>
                    </a:p>
                    <a:p>
                      <a:pPr algn="ctr" latinLnBrk="1"/>
                      <a:r>
                        <a:rPr lang="en-US" altLang="ko-KR" sz="1400" dirty="0" smtClean="0"/>
                        <a:t>(Process)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결과</a:t>
                      </a:r>
                      <a:endParaRPr lang="en-US" altLang="ko-KR" sz="1400" dirty="0" smtClean="0"/>
                    </a:p>
                    <a:p>
                      <a:pPr algn="ctr" latinLnBrk="1"/>
                      <a:r>
                        <a:rPr lang="en-US" altLang="ko-KR" sz="1400" dirty="0" smtClean="0"/>
                        <a:t>(Output)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수익</a:t>
                      </a:r>
                      <a:endParaRPr lang="en-US" altLang="ko-KR" sz="1400" dirty="0" smtClean="0"/>
                    </a:p>
                    <a:p>
                      <a:pPr algn="ctr" latinLnBrk="1"/>
                      <a:r>
                        <a:rPr lang="en-US" altLang="ko-KR" sz="1400" dirty="0" smtClean="0"/>
                        <a:t>(Revenue)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요구능력</a:t>
                      </a:r>
                      <a:endParaRPr lang="en-US" altLang="ko-KR" sz="1400" dirty="0" smtClean="0"/>
                    </a:p>
                    <a:p>
                      <a:pPr algn="ctr" latinLnBrk="1"/>
                      <a:r>
                        <a:rPr lang="en-US" altLang="ko-KR" sz="1400" dirty="0" smtClean="0"/>
                        <a:t>(Capability)</a:t>
                      </a:r>
                      <a:endParaRPr lang="ko-KR" altLang="en-US" sz="1400" dirty="0"/>
                    </a:p>
                  </a:txBody>
                  <a:tcPr/>
                </a:tc>
              </a:tr>
              <a:tr h="37235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일반</a:t>
                      </a:r>
                      <a:r>
                        <a:rPr lang="en-US" altLang="ko-KR" sz="1400" dirty="0" smtClean="0"/>
                        <a:t>R&amp;D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 smtClean="0"/>
                        <a:t>H/W</a:t>
                      </a:r>
                      <a:r>
                        <a:rPr lang="ko-KR" altLang="en-US" sz="1400" dirty="0" smtClean="0"/>
                        <a:t> 기술</a:t>
                      </a:r>
                      <a:endParaRPr lang="en-US" altLang="ko-KR" sz="1400" dirty="0" smtClean="0"/>
                    </a:p>
                    <a:p>
                      <a:pPr latinLnBrk="1"/>
                      <a:r>
                        <a:rPr lang="en-US" altLang="ko-KR" sz="1400" dirty="0" smtClean="0"/>
                        <a:t>S/W</a:t>
                      </a:r>
                      <a:r>
                        <a:rPr lang="ko-KR" altLang="en-US" sz="1400" dirty="0" smtClean="0"/>
                        <a:t> 기술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기술개발</a:t>
                      </a:r>
                      <a:endParaRPr lang="en-US" altLang="ko-KR" sz="1400" dirty="0" smtClean="0"/>
                    </a:p>
                    <a:p>
                      <a:pPr latinLnBrk="1"/>
                      <a:r>
                        <a:rPr lang="ko-KR" altLang="en-US" sz="1400" dirty="0" smtClean="0"/>
                        <a:t>실험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특허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특허료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기술적 </a:t>
                      </a:r>
                      <a:endParaRPr lang="en-US" altLang="ko-KR" sz="1400" dirty="0" smtClean="0"/>
                    </a:p>
                    <a:p>
                      <a:pPr latinLnBrk="1"/>
                      <a:r>
                        <a:rPr lang="ko-KR" altLang="en-US" sz="1400" dirty="0" smtClean="0"/>
                        <a:t>창의성</a:t>
                      </a:r>
                      <a:endParaRPr lang="ko-KR" altLang="en-US" sz="1400" dirty="0"/>
                    </a:p>
                  </a:txBody>
                  <a:tcPr/>
                </a:tc>
              </a:tr>
              <a:tr h="5256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서비스</a:t>
                      </a:r>
                      <a:r>
                        <a:rPr lang="en-US" altLang="ko-KR" sz="1400" dirty="0" smtClean="0"/>
                        <a:t>R&amp;D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서비스기술</a:t>
                      </a:r>
                      <a:endParaRPr lang="en-US" altLang="ko-KR" sz="1400" dirty="0" smtClean="0"/>
                    </a:p>
                    <a:p>
                      <a:pPr latinLnBrk="1"/>
                      <a:r>
                        <a:rPr lang="ko-KR" altLang="en-US" sz="1400" dirty="0" smtClean="0"/>
                        <a:t>기법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서비스개발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특허</a:t>
                      </a:r>
                      <a:r>
                        <a:rPr lang="en-US" altLang="ko-KR" sz="1400" dirty="0" smtClean="0"/>
                        <a:t>, BM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특허료</a:t>
                      </a:r>
                      <a:r>
                        <a:rPr lang="en-US" altLang="ko-KR" sz="1400" dirty="0" smtClean="0"/>
                        <a:t>, </a:t>
                      </a:r>
                      <a:r>
                        <a:rPr lang="ko-KR" altLang="en-US" sz="1400" dirty="0" err="1" smtClean="0"/>
                        <a:t>컨설팅료</a:t>
                      </a:r>
                      <a:endParaRPr lang="en-US" altLang="ko-KR" sz="1400" dirty="0" smtClean="0"/>
                    </a:p>
                    <a:p>
                      <a:pPr latinLnBrk="1"/>
                      <a:r>
                        <a:rPr lang="en-US" altLang="ko-KR" sz="1400" dirty="0" smtClean="0"/>
                        <a:t>BM</a:t>
                      </a:r>
                      <a:r>
                        <a:rPr lang="ko-KR" altLang="en-US" sz="1400" dirty="0" smtClean="0"/>
                        <a:t>수입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서비스적       창의성</a:t>
                      </a:r>
                      <a:endParaRPr lang="ko-KR" altLang="en-US" sz="1400" dirty="0"/>
                    </a:p>
                  </a:txBody>
                  <a:tcPr/>
                </a:tc>
              </a:tr>
              <a:tr h="52567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err="1" smtClean="0"/>
                        <a:t>콘텐츠</a:t>
                      </a:r>
                      <a:r>
                        <a:rPr lang="en-US" altLang="ko-KR" sz="1400" dirty="0" smtClean="0"/>
                        <a:t>R&amp;D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/>
                        <a:t>콘텐츠</a:t>
                      </a:r>
                      <a:r>
                        <a:rPr lang="ko-KR" altLang="en-US" sz="1400" dirty="0" smtClean="0"/>
                        <a:t> 소재</a:t>
                      </a:r>
                      <a:r>
                        <a:rPr lang="en-US" altLang="ko-KR" sz="1400" dirty="0" smtClean="0"/>
                        <a:t>(</a:t>
                      </a:r>
                      <a:r>
                        <a:rPr lang="ko-KR" altLang="en-US" sz="1400" dirty="0" smtClean="0"/>
                        <a:t>스토리</a:t>
                      </a:r>
                      <a:r>
                        <a:rPr lang="en-US" altLang="ko-KR" sz="1400" dirty="0" smtClean="0"/>
                        <a:t>,      </a:t>
                      </a:r>
                      <a:r>
                        <a:rPr lang="ko-KR" altLang="en-US" sz="1400" dirty="0" smtClean="0"/>
                        <a:t>문화</a:t>
                      </a:r>
                      <a:r>
                        <a:rPr lang="en-US" altLang="ko-KR" sz="1400" dirty="0" smtClean="0"/>
                        <a:t>,</a:t>
                      </a:r>
                      <a:r>
                        <a:rPr lang="en-US" altLang="ko-KR" sz="1400" baseline="0" dirty="0" smtClean="0"/>
                        <a:t> CT)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 smtClean="0"/>
                        <a:t>콘텐츠</a:t>
                      </a:r>
                      <a:r>
                        <a:rPr lang="ko-KR" altLang="en-US" sz="1400" dirty="0" smtClean="0"/>
                        <a:t> 기획   및 개발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지적재산권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저작권 수입</a:t>
                      </a:r>
                      <a:endParaRPr lang="en-US" altLang="ko-KR" sz="1400" dirty="0" smtClean="0"/>
                    </a:p>
                    <a:p>
                      <a:pPr latinLnBrk="1"/>
                      <a:r>
                        <a:rPr lang="ko-KR" altLang="en-US" sz="1400" dirty="0" err="1" smtClean="0"/>
                        <a:t>라이선스료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문화예술적    창의성</a:t>
                      </a:r>
                      <a:endParaRPr lang="ko-KR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슬라이드 번호 개체 틀 2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AA81AE-3AF3-4A99-9705-F9425FB22C81}" type="slidenum">
              <a:rPr lang="ko-KR" altLang="en-US"/>
              <a:pPr>
                <a:defRPr/>
              </a:pPr>
              <a:t>22</a:t>
            </a:fld>
            <a:endParaRPr lang="ko-KR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2" descr="C:\Users\lohas\AppData\Local\Microsoft\Windows\Temporary Internet Files\Content.IE5\A0SH7LXH\MC90043447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2838" y="3065463"/>
            <a:ext cx="1838325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0" name="Picture 3" descr="C:\Users\lohas\AppData\Local\Microsoft\Windows\Temporary Internet Files\Content.IE5\A0SH7LXH\MC90043447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2205038"/>
            <a:ext cx="4535488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22213-18E0-4B63-B368-97C1ADF8CB7B}" type="slidenum">
              <a:rPr lang="ko-KR" altLang="en-US"/>
              <a:pPr>
                <a:defRPr/>
              </a:pPr>
              <a:t>23</a:t>
            </a:fld>
            <a:endParaRPr lang="ko-KR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내용 개체 틀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526087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dirty="0" smtClean="0"/>
              <a:t>전세계로 퍼져가는 한국대중문화</a:t>
            </a:r>
            <a:endParaRPr lang="en-US" altLang="ko-KR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ko-KR" altLang="en-US" dirty="0" smtClean="0"/>
              <a:t>한국을 좋아하는 </a:t>
            </a:r>
            <a:r>
              <a:rPr lang="ko-KR" altLang="en-US" dirty="0" err="1" smtClean="0"/>
              <a:t>친한국</a:t>
            </a:r>
            <a:r>
              <a:rPr lang="ko-KR" altLang="en-US" dirty="0" smtClean="0"/>
              <a:t> 외국인 증가하고 한국의 </a:t>
            </a:r>
            <a:r>
              <a:rPr lang="ko-KR" altLang="en-US" dirty="0" err="1" smtClean="0"/>
              <a:t>국격을</a:t>
            </a:r>
            <a:r>
              <a:rPr lang="ko-KR" altLang="en-US" dirty="0" smtClean="0"/>
              <a:t> 제고</a:t>
            </a:r>
            <a:endParaRPr lang="en-US" altLang="ko-KR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ko-KR" altLang="en-US" dirty="0" smtClean="0"/>
              <a:t>한국어를 전공하는 외국학생들이 증가 </a:t>
            </a:r>
            <a:endParaRPr lang="en-US" altLang="ko-KR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ko-KR" altLang="en-US" dirty="0" smtClean="0"/>
              <a:t>한국대중문화를 보고 즐기기 위해 직접 한국을 방문</a:t>
            </a:r>
            <a:endParaRPr lang="en-US" altLang="ko-KR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ko-KR" altLang="en-US" dirty="0" smtClean="0"/>
              <a:t>한류를 통해 한국을 좋아하는 외국인들이 한국상품을 구매 </a:t>
            </a:r>
            <a:endParaRPr lang="en-US" altLang="ko-KR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dirty="0" smtClean="0"/>
              <a:t>한류의 원천은 바로 </a:t>
            </a:r>
            <a:r>
              <a:rPr lang="ko-KR" altLang="en-US" dirty="0" err="1" smtClean="0"/>
              <a:t>콘텐츠</a:t>
            </a:r>
            <a:r>
              <a:rPr lang="ko-KR" altLang="en-US" dirty="0" smtClean="0"/>
              <a:t> 산업</a:t>
            </a:r>
            <a:endParaRPr lang="en-US" altLang="ko-KR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ko-KR" altLang="en-US" dirty="0" smtClean="0"/>
              <a:t>한류는 다름아닌 </a:t>
            </a:r>
            <a:r>
              <a:rPr lang="ko-KR" altLang="en-US" dirty="0" err="1" smtClean="0"/>
              <a:t>콘텐츠산업이</a:t>
            </a:r>
            <a:r>
              <a:rPr lang="ko-KR" altLang="en-US" dirty="0" smtClean="0"/>
              <a:t> 해외에 수출되어 외국에서 한국   대중문화를 좋아하는 현상</a:t>
            </a:r>
            <a:endParaRPr lang="en-US" altLang="ko-KR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ko-KR" altLang="en-US" dirty="0" smtClean="0"/>
              <a:t>한류는 국내 </a:t>
            </a:r>
            <a:r>
              <a:rPr lang="ko-KR" altLang="en-US" dirty="0" err="1" smtClean="0"/>
              <a:t>콘텐츠산업의</a:t>
            </a:r>
            <a:r>
              <a:rPr lang="ko-KR" altLang="en-US" dirty="0" smtClean="0"/>
              <a:t> 경쟁력 향상의 결과 수출이 증가해서  나타난 현상</a:t>
            </a:r>
            <a:endParaRPr lang="en-US" altLang="ko-KR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ko-KR" altLang="en-US" dirty="0" smtClean="0"/>
              <a:t>한류의 확산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즉 국가브랜드 이미지 제고는 바로 </a:t>
            </a:r>
            <a:r>
              <a:rPr lang="ko-KR" altLang="en-US" dirty="0" err="1" smtClean="0"/>
              <a:t>콘텐츠의</a:t>
            </a:r>
            <a:r>
              <a:rPr lang="ko-KR" altLang="en-US" dirty="0" smtClean="0"/>
              <a:t> 힘</a:t>
            </a:r>
            <a:endParaRPr lang="en-US" altLang="ko-KR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altLang="ko-KR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dirty="0" smtClean="0"/>
              <a:t>따라서 국가적인 차원에서 </a:t>
            </a:r>
            <a:r>
              <a:rPr lang="ko-KR" altLang="en-US" dirty="0" err="1" smtClean="0"/>
              <a:t>콘텐츠의</a:t>
            </a:r>
            <a:r>
              <a:rPr lang="ko-KR" altLang="en-US" dirty="0" smtClean="0"/>
              <a:t> 육성은 필연</a:t>
            </a:r>
            <a:endParaRPr lang="en-US" altLang="ko-KR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ko-KR" altLang="en-US" dirty="0" err="1" smtClean="0"/>
              <a:t>콘텐츠산업</a:t>
            </a:r>
            <a:r>
              <a:rPr lang="ko-KR" altLang="en-US" dirty="0" smtClean="0"/>
              <a:t> 육성은 </a:t>
            </a:r>
            <a:r>
              <a:rPr lang="ko-KR" altLang="en-US" dirty="0" err="1" smtClean="0"/>
              <a:t>국격제고</a:t>
            </a:r>
            <a:r>
              <a:rPr lang="ko-KR" altLang="en-US" dirty="0" smtClean="0"/>
              <a:t> 및 해외에 일반상품의 수출 증대를  위한 국가적 </a:t>
            </a:r>
            <a:r>
              <a:rPr lang="ko-KR" altLang="en-US" dirty="0" err="1" smtClean="0"/>
              <a:t>아젠다</a:t>
            </a:r>
            <a:endParaRPr lang="en-US" altLang="ko-KR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ko-KR" altLang="en-US" dirty="0" smtClean="0"/>
              <a:t>결국 </a:t>
            </a:r>
            <a:r>
              <a:rPr lang="ko-KR" altLang="en-US" dirty="0" err="1" smtClean="0"/>
              <a:t>콘텐츠</a:t>
            </a:r>
            <a:r>
              <a:rPr lang="ko-KR" altLang="en-US" dirty="0" smtClean="0"/>
              <a:t> 산업의 육성을 위해 </a:t>
            </a:r>
            <a:r>
              <a:rPr lang="ko-KR" altLang="en-US" dirty="0" err="1" smtClean="0"/>
              <a:t>콘텐츠산업</a:t>
            </a:r>
            <a:r>
              <a:rPr lang="ko-KR" altLang="en-US" dirty="0" smtClean="0"/>
              <a:t> 재정 확충이 필요   </a:t>
            </a:r>
            <a:endParaRPr lang="en-US" altLang="ko-KR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altLang="ko-KR" dirty="0" smtClean="0"/>
          </a:p>
        </p:txBody>
      </p:sp>
      <p:sp>
        <p:nvSpPr>
          <p:cNvPr id="43010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ko-KR" altLang="en-US" smtClean="0"/>
              <a:t>한류와 문화콘텐츠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4CEC65-C21D-4D2D-84DC-3686D5B318C9}" type="slidenum">
              <a:rPr lang="ko-KR" altLang="en-US"/>
              <a:pPr>
                <a:defRPr/>
              </a:pPr>
              <a:t>3</a:t>
            </a:fld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051050" y="1268413"/>
            <a:ext cx="5113338" cy="30781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ko-KR" dirty="0" smtClean="0"/>
          </a:p>
          <a:p>
            <a:pPr marL="457200" indent="-457200" fontAlgn="auto">
              <a:lnSpc>
                <a:spcPct val="20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ko-KR" altLang="en-US" dirty="0" err="1" smtClean="0"/>
              <a:t>콘텐츠산업</a:t>
            </a:r>
            <a:r>
              <a:rPr lang="ko-KR" altLang="en-US" dirty="0" smtClean="0"/>
              <a:t> 재정 현황</a:t>
            </a:r>
            <a:endParaRPr lang="en-US" altLang="ko-KR" dirty="0" smtClean="0"/>
          </a:p>
          <a:p>
            <a:pPr marL="457200" indent="-457200" fontAlgn="auto">
              <a:lnSpc>
                <a:spcPct val="20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ko-KR" altLang="en-US" dirty="0" err="1" smtClean="0"/>
              <a:t>콘텐츠산업</a:t>
            </a:r>
            <a:r>
              <a:rPr lang="ko-KR" altLang="en-US" dirty="0" smtClean="0"/>
              <a:t> 재정확대의 근거</a:t>
            </a:r>
            <a:endParaRPr lang="en-US" altLang="ko-KR" dirty="0" smtClean="0"/>
          </a:p>
          <a:p>
            <a:pPr marL="457200" indent="-457200" fontAlgn="auto">
              <a:lnSpc>
                <a:spcPct val="20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ko-KR" altLang="en-US" dirty="0" smtClean="0"/>
              <a:t>정책적 제언</a:t>
            </a:r>
            <a:endParaRPr lang="en-US" altLang="ko-KR" dirty="0" smtClean="0"/>
          </a:p>
        </p:txBody>
      </p:sp>
      <p:sp>
        <p:nvSpPr>
          <p:cNvPr id="4403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036" name="제목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ko-KR" altLang="en-US" smtClean="0"/>
              <a:t>목차</a:t>
            </a:r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C5803F-1136-4670-823C-6E6484EBAECE}" type="slidenum">
              <a:rPr lang="ko-KR" altLang="en-US"/>
              <a:pPr>
                <a:defRPr/>
              </a:pPr>
              <a:t>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ko-KR" altLang="en-US" smtClean="0">
                <a:latin typeface="휴먼엑스포" pitchFamily="18" charset="-127"/>
                <a:ea typeface="휴먼엑스포" pitchFamily="18" charset="-127"/>
              </a:rPr>
              <a:t>콘텐츠 산업 정부 재정 현황</a:t>
            </a:r>
            <a:endParaRPr lang="ko-KR" altLang="en-US" smtClean="0"/>
          </a:p>
        </p:txBody>
      </p:sp>
      <p:sp>
        <p:nvSpPr>
          <p:cNvPr id="45058" name="내용 개체 틀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21493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ko-KR" altLang="en-US" sz="1000" smtClean="0"/>
              <a:t>                                                                                                                                            </a:t>
            </a:r>
            <a:endParaRPr lang="en-US" altLang="ko-KR" sz="1000" smtClean="0"/>
          </a:p>
          <a:p>
            <a:r>
              <a:rPr lang="en-US" altLang="ko-KR" sz="2200" smtClean="0"/>
              <a:t>2010</a:t>
            </a:r>
            <a:r>
              <a:rPr lang="ko-KR" altLang="en-US" sz="2200" smtClean="0"/>
              <a:t>년 문화부의 재정은 </a:t>
            </a:r>
            <a:r>
              <a:rPr lang="en-US" altLang="ko-KR" sz="2200" smtClean="0"/>
              <a:t>3</a:t>
            </a:r>
            <a:r>
              <a:rPr lang="ko-KR" altLang="en-US" sz="2200" smtClean="0"/>
              <a:t>조 </a:t>
            </a:r>
            <a:r>
              <a:rPr lang="en-US" altLang="ko-KR" sz="2200" smtClean="0"/>
              <a:t>1</a:t>
            </a:r>
            <a:r>
              <a:rPr lang="ko-KR" altLang="en-US" sz="2200" smtClean="0"/>
              <a:t>천억원 </a:t>
            </a:r>
            <a:endParaRPr lang="en-US" altLang="ko-KR" sz="2200" smtClean="0"/>
          </a:p>
          <a:p>
            <a:pPr lvl="1"/>
            <a:r>
              <a:rPr lang="ko-KR" altLang="en-US" sz="1900" smtClean="0"/>
              <a:t>문화 및 예술은 </a:t>
            </a:r>
            <a:r>
              <a:rPr lang="en-US" altLang="ko-KR" sz="1900" smtClean="0"/>
              <a:t>29.3%, </a:t>
            </a:r>
            <a:r>
              <a:rPr lang="ko-KR" altLang="en-US" sz="1900" smtClean="0"/>
              <a:t>문화콘텐츠 </a:t>
            </a:r>
            <a:r>
              <a:rPr lang="en-US" altLang="ko-KR" sz="1900" smtClean="0"/>
              <a:t>13.1%, </a:t>
            </a:r>
            <a:r>
              <a:rPr lang="ko-KR" altLang="en-US" sz="1900" smtClean="0"/>
              <a:t>관광 </a:t>
            </a:r>
            <a:r>
              <a:rPr lang="en-US" altLang="ko-KR" sz="1900" smtClean="0"/>
              <a:t>27.4%, </a:t>
            </a:r>
            <a:r>
              <a:rPr lang="ko-KR" altLang="en-US" sz="1900" smtClean="0"/>
              <a:t>체육부문 </a:t>
            </a:r>
            <a:r>
              <a:rPr lang="en-US" altLang="ko-KR" sz="1900" smtClean="0"/>
              <a:t>23.4% </a:t>
            </a:r>
            <a:r>
              <a:rPr lang="ko-KR" altLang="en-US" sz="1900" smtClean="0"/>
              <a:t>등으로 배분</a:t>
            </a:r>
            <a:endParaRPr lang="en-US" altLang="ko-KR" sz="1900" smtClean="0"/>
          </a:p>
          <a:p>
            <a:pPr>
              <a:buFont typeface="Arial" charset="0"/>
              <a:buNone/>
            </a:pPr>
            <a:endParaRPr lang="en-US" altLang="ko-KR" sz="1000" smtClean="0"/>
          </a:p>
          <a:p>
            <a:pPr>
              <a:buFont typeface="Arial" charset="0"/>
              <a:buNone/>
            </a:pPr>
            <a:r>
              <a:rPr lang="en-US" altLang="ko-KR" sz="1000" smtClean="0"/>
              <a:t>								             (</a:t>
            </a:r>
            <a:r>
              <a:rPr lang="ko-KR" altLang="en-US" sz="1000" smtClean="0"/>
              <a:t>단위</a:t>
            </a:r>
            <a:r>
              <a:rPr lang="en-US" altLang="ko-KR" sz="1000" smtClean="0"/>
              <a:t>: </a:t>
            </a:r>
            <a:r>
              <a:rPr lang="ko-KR" altLang="en-US" sz="1000" smtClean="0"/>
              <a:t>억원</a:t>
            </a:r>
            <a:r>
              <a:rPr lang="en-US" altLang="ko-KR" sz="1000" smtClean="0"/>
              <a:t>)</a:t>
            </a:r>
          </a:p>
          <a:p>
            <a:endParaRPr lang="en-US" altLang="ko-KR" smtClean="0"/>
          </a:p>
          <a:p>
            <a:endParaRPr lang="en-US" altLang="ko-KR" smtClean="0"/>
          </a:p>
        </p:txBody>
      </p:sp>
      <p:sp>
        <p:nvSpPr>
          <p:cNvPr id="4505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20" name="표 19"/>
          <p:cNvGraphicFramePr>
            <a:graphicFrameLocks noGrp="1"/>
          </p:cNvGraphicFramePr>
          <p:nvPr/>
        </p:nvGraphicFramePr>
        <p:xfrm>
          <a:off x="827584" y="2780928"/>
          <a:ext cx="7488829" cy="3340413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036734"/>
                <a:gridCol w="1090419"/>
                <a:gridCol w="1090419"/>
                <a:gridCol w="1090419"/>
                <a:gridCol w="1090419"/>
                <a:gridCol w="1090419"/>
              </a:tblGrid>
              <a:tr h="33559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/>
                        <a:t>총 계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2006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2007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/>
                        <a:t>2008</a:t>
                      </a:r>
                      <a:endParaRPr lang="en-US" sz="1500" b="1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/>
                        <a:t>2009</a:t>
                      </a:r>
                      <a:endParaRPr lang="en-US" sz="1500" b="1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2010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</a:tr>
              <a:tr h="294083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22,314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22,046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/>
                        <a:t>24,384</a:t>
                      </a:r>
                      <a:endParaRPr lang="en-US" sz="1500" b="1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/>
                        <a:t>27,837</a:t>
                      </a:r>
                      <a:endParaRPr lang="en-US" sz="1500" b="1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31,158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</a:tr>
              <a:tr h="335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/>
                        <a:t>ㅇ예산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12,994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/>
                        <a:t>12,422</a:t>
                      </a:r>
                      <a:endParaRPr lang="en-US" sz="1500" b="1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14,007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16,248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17,754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</a:tr>
              <a:tr h="335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err="1"/>
                        <a:t>ㅇ기금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9,319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9,623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/>
                        <a:t>10,377</a:t>
                      </a:r>
                      <a:endParaRPr lang="en-US" sz="1500" b="1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/>
                        <a:t>11,589</a:t>
                      </a:r>
                      <a:endParaRPr lang="en-US" sz="1500" b="1">
                        <a:solidFill>
                          <a:srgbClr val="FF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13,404</a:t>
                      </a:r>
                      <a:endParaRPr lang="en-US" sz="1500" b="1" dirty="0">
                        <a:solidFill>
                          <a:srgbClr val="FF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</a:tr>
              <a:tr h="335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 smtClean="0"/>
                        <a:t>  -</a:t>
                      </a:r>
                      <a:r>
                        <a:rPr lang="ko-KR" altLang="en-US" sz="1500" b="1" dirty="0"/>
                        <a:t>문화예술부문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10,352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9,272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9,499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/>
                        <a:t>10,732</a:t>
                      </a:r>
                      <a:endParaRPr lang="en-US" sz="1500" b="1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13,218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</a:tr>
              <a:tr h="335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/>
                        <a:t>      문화 </a:t>
                      </a:r>
                      <a:r>
                        <a:rPr lang="ko-KR" altLang="en-US" sz="1500" b="1" dirty="0"/>
                        <a:t>및 예술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/>
                        <a:t>7,603</a:t>
                      </a:r>
                      <a:endParaRPr lang="en-US" sz="1500" b="1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6,433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6,753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7,130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9,132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</a:tr>
              <a:tr h="335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500" b="1" dirty="0" smtClean="0"/>
                        <a:t>      </a:t>
                      </a:r>
                      <a:r>
                        <a:rPr lang="ko-KR" altLang="en-US" sz="1500" b="1" dirty="0" err="1" smtClean="0"/>
                        <a:t>문화콘텐츠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2,749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2,839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2,746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3,602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4,086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</a:tr>
              <a:tr h="335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 smtClean="0"/>
                        <a:t>  -</a:t>
                      </a:r>
                      <a:r>
                        <a:rPr lang="ko-KR" altLang="en-US" sz="1500" b="1" dirty="0" smtClean="0"/>
                        <a:t>관광부문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5,886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6,564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7,378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8,746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8,532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</a:tr>
              <a:tr h="335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 smtClean="0"/>
                        <a:t>  -</a:t>
                      </a:r>
                      <a:r>
                        <a:rPr lang="ko-KR" altLang="en-US" sz="1500" b="1" dirty="0"/>
                        <a:t>체육부문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4,164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4,346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5,061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6,335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7,291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</a:tr>
              <a:tr h="33559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500" b="1" dirty="0" smtClean="0"/>
                        <a:t>  -</a:t>
                      </a:r>
                      <a:r>
                        <a:rPr lang="ko-KR" altLang="en-US" sz="1500" b="1" dirty="0"/>
                        <a:t>문화관광 일반부문</a:t>
                      </a:r>
                      <a:endParaRPr lang="ko-KR" alt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/>
                        <a:t>1,912</a:t>
                      </a:r>
                      <a:endParaRPr lang="en-US" sz="1500" b="1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1,864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2,446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2,024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/>
                        <a:t>2,117</a:t>
                      </a:r>
                      <a:endParaRPr lang="en-US" sz="1500" b="1" dirty="0">
                        <a:solidFill>
                          <a:srgbClr val="000000"/>
                        </a:solidFill>
                        <a:latin typeface="휴먼엑스포" pitchFamily="18" charset="-127"/>
                        <a:ea typeface="휴먼엑스포" pitchFamily="18" charset="-127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506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9E8803-B050-4BF2-AA9A-9912D8458B5D}" type="slidenum">
              <a:rPr lang="ko-KR" altLang="en-US"/>
              <a:pPr>
                <a:defRPr/>
              </a:pPr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dirty="0" err="1" smtClean="0"/>
              <a:t>콘텐츠산업</a:t>
            </a:r>
            <a:r>
              <a:rPr lang="ko-KR" altLang="en-US" dirty="0" smtClean="0"/>
              <a:t> 예산 현황</a:t>
            </a:r>
            <a:br>
              <a:rPr lang="ko-KR" altLang="en-US" dirty="0" smtClean="0"/>
            </a:br>
            <a:endParaRPr lang="ko-KR" altLang="en-US" dirty="0"/>
          </a:p>
        </p:txBody>
      </p:sp>
      <p:pic>
        <p:nvPicPr>
          <p:cNvPr id="46082" name="내용 개체 틀 9" descr="정부예산_0000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916113"/>
            <a:ext cx="7705725" cy="4392612"/>
          </a:xfrm>
        </p:spPr>
      </p:pic>
      <p:sp>
        <p:nvSpPr>
          <p:cNvPr id="46083" name="내용 개체 틀 2"/>
          <p:cNvSpPr txBox="1">
            <a:spLocks/>
          </p:cNvSpPr>
          <p:nvPr/>
        </p:nvSpPr>
        <p:spPr bwMode="auto">
          <a:xfrm>
            <a:off x="457200" y="1071563"/>
            <a:ext cx="822960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kumimoji="0" lang="ko-KR" altLang="en-US" sz="2200">
                <a:latin typeface="휴먼엑스포" pitchFamily="18" charset="-127"/>
                <a:ea typeface="휴먼엑스포" pitchFamily="18" charset="-127"/>
              </a:rPr>
              <a:t>문화콘텐츠산업 예산</a:t>
            </a:r>
            <a:endParaRPr kumimoji="0" lang="en-US" altLang="ko-KR" sz="2200">
              <a:latin typeface="휴먼엑스포" pitchFamily="18" charset="-127"/>
              <a:ea typeface="휴먼엑스포" pitchFamily="18" charset="-127"/>
            </a:endParaRPr>
          </a:p>
          <a:p>
            <a:pPr marL="800100" lvl="1" indent="-342900">
              <a:spcBef>
                <a:spcPct val="20000"/>
              </a:spcBef>
              <a:buFont typeface="휴먼엑스포" pitchFamily="18" charset="-127"/>
              <a:buChar char="-"/>
            </a:pPr>
            <a:r>
              <a:rPr kumimoji="0" lang="en-US" altLang="ko-KR" sz="1900">
                <a:latin typeface="휴먼엑스포" pitchFamily="18" charset="-127"/>
                <a:ea typeface="휴먼엑스포" pitchFamily="18" charset="-127"/>
              </a:rPr>
              <a:t>CT </a:t>
            </a:r>
            <a:r>
              <a:rPr kumimoji="0" lang="ko-KR" altLang="en-US" sz="1900">
                <a:latin typeface="휴먼엑스포" pitchFamily="18" charset="-127"/>
                <a:ea typeface="휴먼엑스포" pitchFamily="18" charset="-127"/>
              </a:rPr>
              <a:t>부문</a:t>
            </a:r>
            <a:r>
              <a:rPr kumimoji="0" lang="en-US" altLang="ko-KR" sz="190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kumimoji="0" lang="ko-KR" altLang="en-US" sz="1900">
                <a:latin typeface="휴먼엑스포" pitchFamily="18" charset="-127"/>
                <a:ea typeface="휴먼엑스포" pitchFamily="18" charset="-127"/>
              </a:rPr>
              <a:t>방송콘텐츠 부문은 크게 증가하였고</a:t>
            </a:r>
            <a:r>
              <a:rPr kumimoji="0" lang="en-US" altLang="ko-KR" sz="190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kumimoji="0" lang="ko-KR" altLang="en-US" sz="1900">
                <a:latin typeface="휴먼엑스포" pitchFamily="18" charset="-127"/>
                <a:ea typeface="휴먼엑스포" pitchFamily="18" charset="-127"/>
              </a:rPr>
              <a:t>출판 등은 감소                                                                                                                                          </a:t>
            </a:r>
            <a:endParaRPr kumimoji="0" lang="en-US" altLang="ko-KR" sz="1900">
              <a:latin typeface="휴먼엑스포" pitchFamily="18" charset="-127"/>
              <a:ea typeface="휴먼엑스포" pitchFamily="18" charset="-127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kumimoji="0" lang="en-US" altLang="ko-KR" sz="2400">
              <a:latin typeface="휴먼엑스포" pitchFamily="18" charset="-127"/>
              <a:ea typeface="휴먼엑스포" pitchFamily="18" charset="-127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kumimoji="0" lang="en-US" altLang="ko-KR" sz="2400"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1D8EF9-822E-45A4-98E7-52690282A915}" type="slidenum">
              <a:rPr lang="ko-KR" altLang="en-US"/>
              <a:pPr>
                <a:defRPr/>
              </a:pPr>
              <a:t>6</a:t>
            </a:fld>
            <a:endParaRPr lang="ko-KR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ko-KR" altLang="en-US" smtClean="0">
                <a:latin typeface="휴먼엑스포" pitchFamily="18" charset="-127"/>
                <a:ea typeface="휴먼엑스포" pitchFamily="18" charset="-127"/>
              </a:rPr>
              <a:t>콘텐츠산업 정부 재정 현황</a:t>
            </a:r>
            <a:endParaRPr lang="ko-KR" altLang="en-US" smtClean="0"/>
          </a:p>
        </p:txBody>
      </p:sp>
      <p:sp>
        <p:nvSpPr>
          <p:cNvPr id="47106" name="내용 개체 틀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214937"/>
          </a:xfrm>
        </p:spPr>
        <p:txBody>
          <a:bodyPr/>
          <a:lstStyle/>
          <a:p>
            <a:r>
              <a:rPr lang="ko-KR" altLang="en-US" sz="2200" smtClean="0"/>
              <a:t>콘텐츠산업에 대한 정부재정은 아직 부족</a:t>
            </a:r>
            <a:endParaRPr lang="en-US" altLang="ko-KR" sz="2200" smtClean="0"/>
          </a:p>
          <a:p>
            <a:pPr lvl="1"/>
            <a:r>
              <a:rPr lang="ko-KR" altLang="en-US" sz="1900" smtClean="0"/>
              <a:t>꾸준하게 증가하고 있지만 글로벌 주도권 경쟁이 치열한 상황에서 선점을 위한 적극적인 투자 필요</a:t>
            </a:r>
            <a:endParaRPr lang="en-US" altLang="ko-KR" sz="1900" smtClean="0"/>
          </a:p>
          <a:p>
            <a:pPr lvl="1"/>
            <a:r>
              <a:rPr lang="ko-KR" altLang="en-US" sz="1900" smtClean="0"/>
              <a:t>또한 콘텐츠산업의 미래 성장가능성 및 파급효과를 감안해 볼 때 콘텐츠산업의 정부재정은 역부족</a:t>
            </a:r>
            <a:endParaRPr lang="en-US" altLang="ko-KR" sz="1900" smtClean="0"/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  <a:p>
            <a:endParaRPr lang="en-US" altLang="ko-KR" smtClean="0"/>
          </a:p>
          <a:p>
            <a:endParaRPr lang="en-US" altLang="ko-KR" smtClean="0"/>
          </a:p>
          <a:p>
            <a:endParaRPr lang="en-US" altLang="ko-KR" smtClean="0"/>
          </a:p>
          <a:p>
            <a:endParaRPr lang="en-US" altLang="ko-KR" smtClean="0"/>
          </a:p>
          <a:p>
            <a:r>
              <a:rPr lang="ko-KR" altLang="en-US" sz="2200" smtClean="0"/>
              <a:t>좀더 자세히 보면</a:t>
            </a:r>
            <a:endParaRPr lang="en-US" altLang="ko-KR" smtClean="0"/>
          </a:p>
        </p:txBody>
      </p:sp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10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109" name="TextBox 7"/>
          <p:cNvSpPr txBox="1">
            <a:spLocks noChangeArrowheads="1"/>
          </p:cNvSpPr>
          <p:nvPr/>
        </p:nvSpPr>
        <p:spPr bwMode="auto">
          <a:xfrm>
            <a:off x="1331913" y="2997200"/>
            <a:ext cx="6119812" cy="16922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lvl="1" indent="-285750" algn="ctr">
              <a:spcBef>
                <a:spcPct val="20000"/>
              </a:spcBef>
            </a:pPr>
            <a:r>
              <a:rPr kumimoji="0" lang="ko-KR" altLang="en-US" sz="2000" u="sng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rPr>
              <a:t>콘텐츠산업의 성장성과 파급효과</a:t>
            </a:r>
            <a:endParaRPr kumimoji="0" lang="en-US" altLang="ko-KR" sz="2000" u="sng">
              <a:solidFill>
                <a:srgbClr val="000000"/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endParaRPr kumimoji="0" lang="en-US" altLang="ko-KR" sz="1000">
              <a:solidFill>
                <a:srgbClr val="000000"/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742950" lvl="1" indent="-285750">
              <a:spcBef>
                <a:spcPct val="20000"/>
              </a:spcBef>
            </a:pPr>
            <a:r>
              <a:rPr kumimoji="0" lang="ko-KR" altLang="en-US" sz="200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rPr>
              <a:t>            콘텐츠 산업의 고성장성</a:t>
            </a:r>
            <a:endParaRPr kumimoji="0" lang="en-US" altLang="ko-KR" sz="2000">
              <a:solidFill>
                <a:srgbClr val="000000"/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742950" lvl="1" indent="-285750">
              <a:spcBef>
                <a:spcPct val="20000"/>
              </a:spcBef>
            </a:pPr>
            <a:r>
              <a:rPr kumimoji="0" lang="ko-KR" altLang="en-US" sz="200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rPr>
              <a:t>          서비스산업에서의 수출개척</a:t>
            </a:r>
            <a:endParaRPr kumimoji="0" lang="en-US" altLang="ko-KR" sz="2000">
              <a:solidFill>
                <a:srgbClr val="000000"/>
              </a:solidFill>
              <a:latin typeface="휴먼엑스포" pitchFamily="18" charset="-127"/>
              <a:ea typeface="휴먼엑스포" pitchFamily="18" charset="-127"/>
            </a:endParaRPr>
          </a:p>
          <a:p>
            <a:pPr marL="742950" lvl="1" indent="-285750" algn="just">
              <a:spcBef>
                <a:spcPct val="20000"/>
              </a:spcBef>
            </a:pPr>
            <a:r>
              <a:rPr kumimoji="0" lang="ko-KR" altLang="en-US" sz="2000">
                <a:solidFill>
                  <a:srgbClr val="000000"/>
                </a:solidFill>
                <a:latin typeface="휴먼엑스포" pitchFamily="18" charset="-127"/>
                <a:ea typeface="휴먼엑스포" pitchFamily="18" charset="-127"/>
              </a:rPr>
              <a:t>          국가브랜드 및 국격의 제고</a:t>
            </a:r>
            <a:endParaRPr kumimoji="0"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오른쪽 화살표 8"/>
          <p:cNvSpPr/>
          <p:nvPr/>
        </p:nvSpPr>
        <p:spPr>
          <a:xfrm>
            <a:off x="3492500" y="5373688"/>
            <a:ext cx="647700" cy="358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pic>
        <p:nvPicPr>
          <p:cNvPr id="47111" name="Picture 2" descr="http://cfile25.uf.tistory.com/image/132168364DF19BC30220B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4941888"/>
            <a:ext cx="863600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슬라이드 번호 개체 틀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0BA5E7-C41F-4EC7-A002-220740A69672}" type="slidenum">
              <a:rPr lang="ko-KR" altLang="en-US"/>
              <a:pPr>
                <a:defRPr/>
              </a:pPr>
              <a:t>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직사각형 1"/>
          <p:cNvSpPr>
            <a:spLocks noChangeArrowheads="1"/>
          </p:cNvSpPr>
          <p:nvPr/>
        </p:nvSpPr>
        <p:spPr bwMode="auto">
          <a:xfrm>
            <a:off x="2124075" y="2492375"/>
            <a:ext cx="5040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 sz="2800">
                <a:latin typeface="휴먼엑스포" pitchFamily="18" charset="-127"/>
                <a:ea typeface="휴먼엑스포" pitchFamily="18" charset="-127"/>
              </a:rPr>
              <a:t>콘텐츠산업 재정확대의 근거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36F26A-3186-4FB6-813A-B46355854E64}" type="slidenum">
              <a:rPr lang="ko-KR" altLang="en-US"/>
              <a:pPr>
                <a:defRPr/>
              </a:pPr>
              <a:t>8</a:t>
            </a:fld>
            <a:endParaRPr lang="ko-KR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사각형 15"/>
          <p:cNvSpPr/>
          <p:nvPr/>
        </p:nvSpPr>
        <p:spPr>
          <a:xfrm>
            <a:off x="395288" y="3357563"/>
            <a:ext cx="4248150" cy="302418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4915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ko-KR" altLang="en-US" smtClean="0">
                <a:latin typeface="휴먼엑스포" pitchFamily="18" charset="-127"/>
                <a:ea typeface="휴먼엑스포" pitchFamily="18" charset="-127"/>
              </a:rPr>
              <a:t>콘텐츠산업 재정 확대 근거</a:t>
            </a:r>
            <a:endParaRPr lang="ko-KR" altLang="en-US" smtClean="0"/>
          </a:p>
        </p:txBody>
      </p:sp>
      <p:sp>
        <p:nvSpPr>
          <p:cNvPr id="49155" name="내용 개체 틀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089525"/>
          </a:xfrm>
        </p:spPr>
        <p:txBody>
          <a:bodyPr/>
          <a:lstStyle/>
          <a:p>
            <a:endParaRPr lang="en-US" altLang="ko-KR" smtClean="0"/>
          </a:p>
          <a:p>
            <a:r>
              <a:rPr lang="ko-KR" altLang="en-US" sz="2200" smtClean="0"/>
              <a:t>미래는 창조 경제의 시대</a:t>
            </a:r>
            <a:endParaRPr lang="en-US" altLang="ko-KR" sz="2200" smtClean="0"/>
          </a:p>
          <a:p>
            <a:pPr lvl="1"/>
            <a:r>
              <a:rPr lang="ko-KR" altLang="en-US" sz="1900" smtClean="0"/>
              <a:t>창의성과 상상력이 경쟁력의 핵심이 되는 시대 </a:t>
            </a:r>
          </a:p>
        </p:txBody>
      </p:sp>
      <p:sp>
        <p:nvSpPr>
          <p:cNvPr id="9" name="오른쪽 화살표 8"/>
          <p:cNvSpPr/>
          <p:nvPr/>
        </p:nvSpPr>
        <p:spPr>
          <a:xfrm>
            <a:off x="4787900" y="4149725"/>
            <a:ext cx="863600" cy="8636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3" name="모서리가 둥근 직사각형 12"/>
          <p:cNvSpPr/>
          <p:nvPr/>
        </p:nvSpPr>
        <p:spPr>
          <a:xfrm>
            <a:off x="971550" y="5445125"/>
            <a:ext cx="3168650" cy="6477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3200" b="1" dirty="0">
                <a:solidFill>
                  <a:srgbClr val="002060"/>
                </a:solidFill>
              </a:rPr>
              <a:t>창조산업</a:t>
            </a:r>
            <a:endParaRPr kumimoji="0" lang="ko-KR" altLang="en-US" sz="3200" b="1" dirty="0">
              <a:solidFill>
                <a:srgbClr val="002060"/>
              </a:solidFill>
            </a:endParaRPr>
          </a:p>
        </p:txBody>
      </p:sp>
      <p:sp>
        <p:nvSpPr>
          <p:cNvPr id="14" name="오른쪽 화살표 13"/>
          <p:cNvSpPr/>
          <p:nvPr/>
        </p:nvSpPr>
        <p:spPr>
          <a:xfrm rot="5400000">
            <a:off x="2303462" y="4905376"/>
            <a:ext cx="360363" cy="576262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5795963" y="3789363"/>
            <a:ext cx="2663825" cy="15113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울릉도M" pitchFamily="18" charset="-127"/>
                <a:ea typeface="HY울릉도M" pitchFamily="18" charset="-127"/>
              </a:rPr>
              <a:t>  창조 경제</a:t>
            </a:r>
            <a:endParaRPr kumimoji="0" lang="ko-KR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울릉도M" pitchFamily="18" charset="-127"/>
              <a:ea typeface="HY울릉도M" pitchFamily="18" charset="-127"/>
            </a:endParaRPr>
          </a:p>
        </p:txBody>
      </p:sp>
      <p:sp>
        <p:nvSpPr>
          <p:cNvPr id="49160" name="AutoShape 18"/>
          <p:cNvSpPr>
            <a:spLocks noChangeArrowheads="1"/>
          </p:cNvSpPr>
          <p:nvPr/>
        </p:nvSpPr>
        <p:spPr bwMode="auto">
          <a:xfrm>
            <a:off x="395288" y="2492375"/>
            <a:ext cx="4248150" cy="792163"/>
          </a:xfrm>
          <a:prstGeom prst="triangle">
            <a:avLst>
              <a:gd name="adj" fmla="val 50000"/>
            </a:avLst>
          </a:prstGeom>
          <a:solidFill>
            <a:srgbClr val="0070C0">
              <a:alpha val="3411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ko-KR" altLang="en-US" sz="2000" b="1">
                <a:latin typeface="맑은 고딕" pitchFamily="50" charset="-127"/>
                <a:ea typeface="맑은 고딕" pitchFamily="50" charset="-127"/>
              </a:rPr>
              <a:t>창조경제의 촉매체 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468313" y="3429000"/>
            <a:ext cx="4103687" cy="50482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900" dirty="0">
                <a:solidFill>
                  <a:schemeClr val="tx1"/>
                </a:solidFill>
              </a:rPr>
              <a:t>창조  </a:t>
            </a:r>
            <a:r>
              <a:rPr kumimoji="0" lang="en-US" altLang="ko-KR" sz="1900" dirty="0">
                <a:solidFill>
                  <a:schemeClr val="tx1"/>
                </a:solidFill>
              </a:rPr>
              <a:t>· </a:t>
            </a:r>
            <a:r>
              <a:rPr kumimoji="0" lang="ko-KR" altLang="en-US" sz="1900" dirty="0">
                <a:solidFill>
                  <a:schemeClr val="tx1"/>
                </a:solidFill>
              </a:rPr>
              <a:t>창의성 </a:t>
            </a:r>
            <a:r>
              <a:rPr kumimoji="0" lang="en-US" altLang="ko-KR" sz="1900" dirty="0">
                <a:solidFill>
                  <a:schemeClr val="tx1"/>
                </a:solidFill>
              </a:rPr>
              <a:t>· </a:t>
            </a:r>
            <a:r>
              <a:rPr kumimoji="0" lang="ko-KR" altLang="en-US" sz="1900" dirty="0">
                <a:solidFill>
                  <a:schemeClr val="tx1"/>
                </a:solidFill>
              </a:rPr>
              <a:t>상상력</a:t>
            </a:r>
            <a:endParaRPr kumimoji="0" lang="ko-KR" altLang="en-US" sz="1900" dirty="0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68313" y="4437063"/>
            <a:ext cx="4032250" cy="5048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900" dirty="0" err="1">
                <a:solidFill>
                  <a:schemeClr val="tx1"/>
                </a:solidFill>
              </a:rPr>
              <a:t>콘텐츠</a:t>
            </a:r>
            <a:r>
              <a:rPr kumimoji="0" lang="ko-KR" altLang="en-US" sz="1900" dirty="0">
                <a:solidFill>
                  <a:schemeClr val="tx1"/>
                </a:solidFill>
              </a:rPr>
              <a:t> 산업 </a:t>
            </a:r>
            <a:endParaRPr kumimoji="0" lang="ko-KR" altLang="en-US" sz="1900" dirty="0">
              <a:solidFill>
                <a:schemeClr val="tx1"/>
              </a:solidFill>
            </a:endParaRPr>
          </a:p>
        </p:txBody>
      </p:sp>
      <p:sp>
        <p:nvSpPr>
          <p:cNvPr id="27" name="오른쪽 화살표 26"/>
          <p:cNvSpPr/>
          <p:nvPr/>
        </p:nvSpPr>
        <p:spPr>
          <a:xfrm rot="5400000">
            <a:off x="2303463" y="3897313"/>
            <a:ext cx="360362" cy="576262"/>
          </a:xfrm>
          <a:prstGeom prst="rightArrow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15" name="직사각형 11"/>
          <p:cNvSpPr>
            <a:spLocks noChangeArrowheads="1"/>
          </p:cNvSpPr>
          <p:nvPr/>
        </p:nvSpPr>
        <p:spPr bwMode="auto">
          <a:xfrm>
            <a:off x="323850" y="981075"/>
            <a:ext cx="6051550" cy="461963"/>
          </a:xfrm>
          <a:prstGeom prst="rect">
            <a:avLst/>
          </a:prstGeom>
          <a:solidFill>
            <a:srgbClr val="0070C0"/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dirty="0">
                <a:solidFill>
                  <a:schemeClr val="bg1"/>
                </a:solidFill>
                <a:latin typeface="+mn-lt"/>
                <a:ea typeface="+mn-ea"/>
              </a:rPr>
              <a:t>미래 창조경제시대를 견인하는 </a:t>
            </a:r>
            <a:r>
              <a:rPr kumimoji="0" lang="ko-KR" altLang="en-US" sz="2400" dirty="0" err="1">
                <a:solidFill>
                  <a:schemeClr val="bg1"/>
                </a:solidFill>
                <a:latin typeface="+mn-lt"/>
                <a:ea typeface="+mn-ea"/>
              </a:rPr>
              <a:t>콘텐츠산업</a:t>
            </a:r>
            <a:endParaRPr kumimoji="0" lang="ko-KR" altLang="en-US" sz="240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0" name="슬라이드 번호 개체 틀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1FF2F1-C75E-4C1F-A3BA-9E972F3A5896}" type="slidenum">
              <a:rPr lang="ko-KR" altLang="en-US"/>
              <a:pPr>
                <a:defRPr/>
              </a:pPr>
              <a:t>9</a:t>
            </a:fld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4043</TotalTime>
  <Words>1074</Words>
  <Application>Microsoft Office PowerPoint</Application>
  <PresentationFormat>On-screen Show (4:3)</PresentationFormat>
  <Paragraphs>303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디자인 서식 파일</vt:lpstr>
      </vt:variant>
      <vt:variant>
        <vt:i4>4</vt:i4>
      </vt:variant>
      <vt:variant>
        <vt:lpstr>슬라이드 제목</vt:lpstr>
      </vt:variant>
      <vt:variant>
        <vt:i4>23</vt:i4>
      </vt:variant>
    </vt:vector>
  </HeadingPairs>
  <TitlesOfParts>
    <vt:vector size="34" baseType="lpstr">
      <vt:lpstr>맑은 고딕</vt:lpstr>
      <vt:lpstr>Arial</vt:lpstr>
      <vt:lpstr>휴먼엑스포</vt:lpstr>
      <vt:lpstr>HY견고딕</vt:lpstr>
      <vt:lpstr>HY울릉도M</vt:lpstr>
      <vt:lpstr>Wingdings</vt:lpstr>
      <vt:lpstr>굴림</vt:lpstr>
      <vt:lpstr>Office 테마</vt:lpstr>
      <vt:lpstr>디자인 사용자 지정</vt:lpstr>
      <vt:lpstr>1_디자인 사용자 지정</vt:lpstr>
      <vt:lpstr>Office 테마</vt:lpstr>
      <vt:lpstr>콘텐츠산업 정부재정        및 투자 확대 방안</vt:lpstr>
      <vt:lpstr>슬라이드 2</vt:lpstr>
      <vt:lpstr>한류와 문화콘텐츠</vt:lpstr>
      <vt:lpstr>목차</vt:lpstr>
      <vt:lpstr>콘텐츠 산업 정부 재정 현황</vt:lpstr>
      <vt:lpstr> 콘텐츠산업 예산 현황 </vt:lpstr>
      <vt:lpstr>콘텐츠산업 정부 재정 현황</vt:lpstr>
      <vt:lpstr>슬라이드 8</vt:lpstr>
      <vt:lpstr>콘텐츠산업 재정 확대 근거</vt:lpstr>
      <vt:lpstr>콘텐츠산업 재정 확대 근거</vt:lpstr>
      <vt:lpstr>서비스 R&amp;D와 문화 R&amp;D</vt:lpstr>
      <vt:lpstr>문화 R&amp;D의 집중적 투자</vt:lpstr>
      <vt:lpstr>삶의 질 향상 </vt:lpstr>
      <vt:lpstr>청년고용문제 </vt:lpstr>
      <vt:lpstr>고부가 가치산업</vt:lpstr>
      <vt:lpstr>슬라이드 16</vt:lpstr>
      <vt:lpstr>정책적 과제</vt:lpstr>
      <vt:lpstr>정책적 과제</vt:lpstr>
      <vt:lpstr>정책적 과제 </vt:lpstr>
      <vt:lpstr>정책적 과제</vt:lpstr>
      <vt:lpstr>정책적 과제</vt:lpstr>
      <vt:lpstr>정책적 과제</vt:lpstr>
      <vt:lpstr>슬라이드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고정민</dc:creator>
  <cp:lastModifiedBy>KOCCA</cp:lastModifiedBy>
  <cp:revision>295</cp:revision>
  <dcterms:created xsi:type="dcterms:W3CDTF">2009-08-20T11:38:46Z</dcterms:created>
  <dcterms:modified xsi:type="dcterms:W3CDTF">2011-06-20T02:27:43Z</dcterms:modified>
</cp:coreProperties>
</file>