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7"/>
  </p:notesMasterIdLst>
  <p:handoutMasterIdLst>
    <p:handoutMasterId r:id="rId38"/>
  </p:handoutMasterIdLst>
  <p:sldIdLst>
    <p:sldId id="256" r:id="rId2"/>
    <p:sldId id="283" r:id="rId3"/>
    <p:sldId id="284" r:id="rId4"/>
    <p:sldId id="285" r:id="rId5"/>
    <p:sldId id="286" r:id="rId6"/>
    <p:sldId id="289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6" r:id="rId16"/>
    <p:sldId id="265" r:id="rId17"/>
    <p:sldId id="290" r:id="rId18"/>
    <p:sldId id="267" r:id="rId19"/>
    <p:sldId id="268" r:id="rId20"/>
    <p:sldId id="291" r:id="rId21"/>
    <p:sldId id="269" r:id="rId22"/>
    <p:sldId id="270" r:id="rId23"/>
    <p:sldId id="271" r:id="rId24"/>
    <p:sldId id="272" r:id="rId25"/>
    <p:sldId id="274" r:id="rId26"/>
    <p:sldId id="273" r:id="rId27"/>
    <p:sldId id="275" r:id="rId28"/>
    <p:sldId id="281" r:id="rId29"/>
    <p:sldId id="276" r:id="rId30"/>
    <p:sldId id="277" r:id="rId31"/>
    <p:sldId id="282" r:id="rId32"/>
    <p:sldId id="278" r:id="rId33"/>
    <p:sldId id="279" r:id="rId34"/>
    <p:sldId id="288" r:id="rId35"/>
    <p:sldId id="280" r:id="rId36"/>
  </p:sldIdLst>
  <p:sldSz cx="9144000" cy="6858000" type="screen4x3"/>
  <p:notesSz cx="7104063" cy="10234613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511175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sz="13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4024313" y="0"/>
            <a:ext cx="3078162" cy="511175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0" sz="1300" smtClean="0">
                <a:latin typeface="+mn-lt"/>
                <a:ea typeface="+mn-ea"/>
              </a:defRPr>
            </a:lvl1pPr>
          </a:lstStyle>
          <a:p>
            <a:pPr>
              <a:defRPr/>
            </a:pPr>
            <a:fld id="{6DD2EDE9-D582-489A-BB51-6EF1F71D688A}" type="datetimeFigureOut">
              <a:rPr lang="ko-KR" altLang="en-US"/>
              <a:pPr>
                <a:defRPr/>
              </a:pPr>
              <a:t>2011-12-21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0" y="9721850"/>
            <a:ext cx="3078163" cy="511175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sz="13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4024313" y="9721850"/>
            <a:ext cx="3078162" cy="511175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0" sz="1300" smtClean="0">
                <a:latin typeface="+mn-lt"/>
                <a:ea typeface="+mn-ea"/>
              </a:defRPr>
            </a:lvl1pPr>
          </a:lstStyle>
          <a:p>
            <a:pPr>
              <a:defRPr/>
            </a:pPr>
            <a:fld id="{E3733A3F-A5C2-4E0B-9D08-126B9C34886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511175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sz="13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4024313" y="0"/>
            <a:ext cx="3078162" cy="511175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0" sz="1300" smtClean="0">
                <a:latin typeface="+mn-lt"/>
                <a:ea typeface="+mn-ea"/>
              </a:defRPr>
            </a:lvl1pPr>
          </a:lstStyle>
          <a:p>
            <a:pPr>
              <a:defRPr/>
            </a:pPr>
            <a:fld id="{7BE8EB34-C967-4995-B999-6AD237796A61}" type="datetimeFigureOut">
              <a:rPr lang="ko-KR" altLang="en-US"/>
              <a:pPr>
                <a:defRPr/>
              </a:pPr>
              <a:t>2011-12-21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995363" y="768350"/>
            <a:ext cx="5113337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75" tIns="49538" rIns="99075" bIns="49538" rtlCol="0" anchor="ctr"/>
          <a:lstStyle/>
          <a:p>
            <a:pPr lvl="0"/>
            <a:endParaRPr lang="ko-KR" altLang="en-US" noProof="0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711200" y="4860925"/>
            <a:ext cx="5683250" cy="4605338"/>
          </a:xfrm>
          <a:prstGeom prst="rect">
            <a:avLst/>
          </a:prstGeom>
        </p:spPr>
        <p:txBody>
          <a:bodyPr vert="horz" lIns="99075" tIns="49538" rIns="99075" bIns="49538" rtlCol="0"/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  <a:endParaRPr lang="ko-KR" altLang="en-US" noProof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8163" cy="511175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sz="13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4024313" y="9721850"/>
            <a:ext cx="3078162" cy="511175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0" sz="1300" smtClean="0">
                <a:latin typeface="+mn-lt"/>
                <a:ea typeface="+mn-ea"/>
              </a:defRPr>
            </a:lvl1pPr>
          </a:lstStyle>
          <a:p>
            <a:pPr>
              <a:defRPr/>
            </a:pPr>
            <a:fld id="{9BDFBAF9-A5D5-41DE-88C7-CC56785D073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 latinLnBrk="1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 latinLnBrk="1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 latinLnBrk="1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 latinLnBrk="1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 latinLnBrk="1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2.wav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1.wav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2.wav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3.wav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4.wav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5.wav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6.wav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7.wav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8.wav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9.wav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0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</p:spTree>
  </p:cSld>
  <p:clrMapOvr>
    <a:masterClrMapping/>
  </p:clrMapOvr>
  <p:transition>
    <p:sndAc>
      <p:stSnd>
        <p:snd r:embed="rId1" name="type.wav"/>
      </p:stSnd>
    </p:sndAc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latin typeface="+mn-lt"/>
                <a:ea typeface="+mn-ea"/>
              </a:defRPr>
            </a:lvl1pPr>
          </a:lstStyle>
          <a:p>
            <a:pPr>
              <a:defRPr/>
            </a:pPr>
            <a:fld id="{F88398DC-DA20-4993-80C0-6B51A0BAE05F}" type="datetime1">
              <a:rPr lang="ko-KR" altLang="en-US"/>
              <a:pPr>
                <a:defRPr/>
              </a:pPr>
              <a:t>2011-12-21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211E17-7E31-48A7-A4DE-1F8D340B3A4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  <p:transition>
    <p:sndAc>
      <p:stSnd>
        <p:snd r:embed="rId1" name="type.wav"/>
      </p:stSnd>
    </p:sndAc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latin typeface="+mn-lt"/>
                <a:ea typeface="+mn-ea"/>
              </a:defRPr>
            </a:lvl1pPr>
          </a:lstStyle>
          <a:p>
            <a:pPr>
              <a:defRPr/>
            </a:pPr>
            <a:fld id="{6C813D1D-2E60-4BAA-9867-09AF0508307D}" type="datetime1">
              <a:rPr lang="ko-KR" altLang="en-US"/>
              <a:pPr>
                <a:defRPr/>
              </a:pPr>
              <a:t>2011-12-21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1B7E13-FA3D-471F-93E9-5D8AEF2E861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  <p:transition>
    <p:sndAc>
      <p:stSnd>
        <p:snd r:embed="rId1" name="type.wav"/>
      </p:stSnd>
    </p:sndAc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6"/>
          <p:cNvSpPr txBox="1"/>
          <p:nvPr userDrawn="1"/>
        </p:nvSpPr>
        <p:spPr>
          <a:xfrm>
            <a:off x="-71438" y="6597650"/>
            <a:ext cx="3419476" cy="2762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sz="1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" pitchFamily="50" charset="-127"/>
                <a:ea typeface="나눔고딕" pitchFamily="50" charset="-127"/>
              </a:rPr>
              <a:t>콘텐츠</a:t>
            </a:r>
            <a:r>
              <a:rPr kumimoji="0" lang="ko-KR" altLang="en-US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" pitchFamily="50" charset="-127"/>
                <a:ea typeface="나눔고딕" pitchFamily="50" charset="-127"/>
              </a:rPr>
              <a:t> 미래전략 제</a:t>
            </a:r>
            <a:r>
              <a:rPr kumimoji="0" lang="en-US" altLang="ko-KR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" pitchFamily="50" charset="-127"/>
                <a:ea typeface="나눔고딕" pitchFamily="50" charset="-127"/>
              </a:rPr>
              <a:t>1</a:t>
            </a:r>
            <a:r>
              <a:rPr kumimoji="0" lang="ko-KR" altLang="en-US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" pitchFamily="50" charset="-127"/>
                <a:ea typeface="나눔고딕" pitchFamily="50" charset="-127"/>
              </a:rPr>
              <a:t>차 정기포럼</a:t>
            </a:r>
            <a:endParaRPr kumimoji="0" lang="ko-KR" altLang="en-US" sz="1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dirty="0" smtClean="0"/>
              <a:t>마스터 텍스트 스타일을 편집합니다</a:t>
            </a:r>
          </a:p>
          <a:p>
            <a:pPr lvl="1"/>
            <a:r>
              <a:rPr lang="ko-KR" altLang="en-US" dirty="0" smtClean="0"/>
              <a:t>둘째 수준</a:t>
            </a:r>
          </a:p>
          <a:p>
            <a:pPr lvl="2"/>
            <a:r>
              <a:rPr lang="ko-KR" altLang="en-US" dirty="0" smtClean="0"/>
              <a:t>셋째 수준</a:t>
            </a:r>
          </a:p>
          <a:p>
            <a:pPr lvl="3"/>
            <a:r>
              <a:rPr lang="ko-KR" altLang="en-US" dirty="0" smtClean="0"/>
              <a:t>넷째 수준</a:t>
            </a:r>
          </a:p>
          <a:p>
            <a:pPr lvl="4"/>
            <a:r>
              <a:rPr lang="ko-KR" altLang="en-US" dirty="0" smtClean="0"/>
              <a:t>다섯째 수준</a:t>
            </a:r>
            <a:endParaRPr lang="ko-KR" altLang="en-US" dirty="0"/>
          </a:p>
        </p:txBody>
      </p:sp>
      <p:sp>
        <p:nvSpPr>
          <p:cNvPr id="5" name="슬라이드 번호 개체 틀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9B76EB-DC0F-4D1B-8606-1E328AD2F48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  <p:transition>
    <p:sndAc>
      <p:stSnd>
        <p:snd r:embed="rId1" name="type.wav"/>
      </p:stSnd>
    </p:sndAc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latin typeface="+mn-lt"/>
                <a:ea typeface="+mn-ea"/>
              </a:defRPr>
            </a:lvl1pPr>
          </a:lstStyle>
          <a:p>
            <a:pPr>
              <a:defRPr/>
            </a:pPr>
            <a:fld id="{7AAC7DCE-08EF-464B-9B73-9D521B3F5E5D}" type="datetime1">
              <a:rPr lang="ko-KR" altLang="en-US"/>
              <a:pPr>
                <a:defRPr/>
              </a:pPr>
              <a:t>2011-12-21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9DEB65-C279-4BB8-88AB-C82EDD4A9A6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  <p:transition>
    <p:sndAc>
      <p:stSnd>
        <p:snd r:embed="rId1" name="type.wav"/>
      </p:stSnd>
    </p:sndAc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latin typeface="+mn-lt"/>
                <a:ea typeface="+mn-ea"/>
              </a:defRPr>
            </a:lvl1pPr>
          </a:lstStyle>
          <a:p>
            <a:pPr>
              <a:defRPr/>
            </a:pPr>
            <a:fld id="{64064842-C25E-49D4-B9F3-3C4509E2EC7D}" type="datetime1">
              <a:rPr lang="ko-KR" altLang="en-US"/>
              <a:pPr>
                <a:defRPr/>
              </a:pPr>
              <a:t>2011-12-21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D90DB8-3BA0-4833-80EA-8A72B39D143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  <p:transition>
    <p:sndAc>
      <p:stSnd>
        <p:snd r:embed="rId1" name="type.wav"/>
      </p:stSnd>
    </p:sndAc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latin typeface="+mn-lt"/>
                <a:ea typeface="+mn-ea"/>
              </a:defRPr>
            </a:lvl1pPr>
          </a:lstStyle>
          <a:p>
            <a:pPr>
              <a:defRPr/>
            </a:pPr>
            <a:fld id="{B971B917-4765-4C7F-84BE-0BF6AC24CA3E}" type="datetime1">
              <a:rPr lang="ko-KR" altLang="en-US"/>
              <a:pPr>
                <a:defRPr/>
              </a:pPr>
              <a:t>2011-12-21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0205C5-9B60-4E45-9D0F-4CFFA8B1488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  <p:transition>
    <p:sndAc>
      <p:stSnd>
        <p:snd r:embed="rId1" name="type.wav"/>
      </p:stSnd>
    </p:sndAc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latin typeface="+mn-lt"/>
                <a:ea typeface="+mn-ea"/>
              </a:defRPr>
            </a:lvl1pPr>
          </a:lstStyle>
          <a:p>
            <a:pPr>
              <a:defRPr/>
            </a:pPr>
            <a:fld id="{BF27540A-E084-4453-AE83-4E63DE5DCE09}" type="datetime1">
              <a:rPr lang="ko-KR" altLang="en-US"/>
              <a:pPr>
                <a:defRPr/>
              </a:pPr>
              <a:t>2011-12-21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CF94E4-1D71-4431-B96D-FB9BE136A63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  <p:transition>
    <p:sndAc>
      <p:stSnd>
        <p:snd r:embed="rId1" name="type.wav"/>
      </p:stSnd>
    </p:sndAc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latin typeface="+mn-lt"/>
                <a:ea typeface="+mn-ea"/>
              </a:defRPr>
            </a:lvl1pPr>
          </a:lstStyle>
          <a:p>
            <a:pPr>
              <a:defRPr/>
            </a:pPr>
            <a:fld id="{1FEC1031-0511-4607-8BDD-E4590E4581E2}" type="datetime1">
              <a:rPr lang="ko-KR" altLang="en-US"/>
              <a:pPr>
                <a:defRPr/>
              </a:pPr>
              <a:t>2011-12-21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E1AC3E-2FE4-4E16-967F-9A580DE9A4C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  <p:transition>
    <p:sndAc>
      <p:stSnd>
        <p:snd r:embed="rId1" name="type.wav"/>
      </p:stSnd>
    </p:sndAc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latin typeface="+mn-lt"/>
                <a:ea typeface="+mn-ea"/>
              </a:defRPr>
            </a:lvl1pPr>
          </a:lstStyle>
          <a:p>
            <a:pPr>
              <a:defRPr/>
            </a:pPr>
            <a:fld id="{B6271648-F82E-4338-9E42-6C32F744C88F}" type="datetime1">
              <a:rPr lang="ko-KR" altLang="en-US"/>
              <a:pPr>
                <a:defRPr/>
              </a:pPr>
              <a:t>2011-12-21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A44A72-17A4-4B90-82F9-502B833629B7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  <p:transition>
    <p:sndAc>
      <p:stSnd>
        <p:snd r:embed="rId1" name="type.wav"/>
      </p:stSnd>
    </p:sndAc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latin typeface="+mn-lt"/>
                <a:ea typeface="+mn-ea"/>
              </a:defRPr>
            </a:lvl1pPr>
          </a:lstStyle>
          <a:p>
            <a:pPr>
              <a:defRPr/>
            </a:pPr>
            <a:fld id="{50D34B9C-DF1E-420F-B549-09F3F381D483}" type="datetime1">
              <a:rPr lang="ko-KR" altLang="en-US"/>
              <a:pPr>
                <a:defRPr/>
              </a:pPr>
              <a:t>2011-12-21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361920-A7A9-4BBC-BB1D-EC9C1937F4A7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  <p:transition>
    <p:sndAc>
      <p:stSnd>
        <p:snd r:embed="rId1" name="type.wav"/>
      </p:stSnd>
    </p:sndAc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audio" Target="../media/audio1.wav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-79375" y="130175"/>
            <a:ext cx="9296400" cy="995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34925" y="1341438"/>
            <a:ext cx="9074150" cy="5111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875463" y="652462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ADCDD4EA-5A24-40D7-BA1F-C6226454B684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transition>
    <p:sndAc>
      <p:stSnd>
        <p:snd r:embed="rId13" name="type.wav"/>
      </p:stSnd>
    </p:sndAc>
  </p:transition>
  <p:hf hdr="0" ftr="0" dt="0"/>
  <p:txStyles>
    <p:titleStyle>
      <a:lvl1pPr algn="ctr" rtl="0" fontAlgn="base" latinLnBrk="1">
        <a:spcBef>
          <a:spcPct val="0"/>
        </a:spcBef>
        <a:spcAft>
          <a:spcPct val="0"/>
        </a:spcAft>
        <a:defRPr sz="4000" b="1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 latinLnBrk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맑은 고딕" pitchFamily="50" charset="-127"/>
          <a:ea typeface="맑은 고딕" pitchFamily="50" charset="-127"/>
        </a:defRPr>
      </a:lvl2pPr>
      <a:lvl3pPr algn="ctr" rtl="0" fontAlgn="base" latinLnBrk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맑은 고딕" pitchFamily="50" charset="-127"/>
          <a:ea typeface="맑은 고딕" pitchFamily="50" charset="-127"/>
        </a:defRPr>
      </a:lvl3pPr>
      <a:lvl4pPr algn="ctr" rtl="0" fontAlgn="base" latinLnBrk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맑은 고딕" pitchFamily="50" charset="-127"/>
          <a:ea typeface="맑은 고딕" pitchFamily="50" charset="-127"/>
        </a:defRPr>
      </a:lvl4pPr>
      <a:lvl5pPr algn="ctr" rtl="0" fontAlgn="base" latinLnBrk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fontAlgn="base" latinLnBrk="1">
        <a:spcBef>
          <a:spcPct val="20000"/>
        </a:spcBef>
        <a:spcAft>
          <a:spcPct val="0"/>
        </a:spcAft>
        <a:buClr>
          <a:srgbClr val="C00000"/>
        </a:buClr>
        <a:buSzPct val="80000"/>
        <a:buFont typeface="Wingdings" pitchFamily="2" charset="2"/>
        <a:buChar char="v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 latinLnBrk="1">
        <a:spcBef>
          <a:spcPct val="20000"/>
        </a:spcBef>
        <a:spcAft>
          <a:spcPct val="0"/>
        </a:spcAft>
        <a:buFont typeface="Arial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 latinLnBrk="1">
        <a:spcBef>
          <a:spcPct val="200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 latinLnBrk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 latinLnBrk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bink1@mju.ac.kr" TargetMode="Externa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em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제목 1"/>
          <p:cNvSpPr>
            <a:spLocks noGrp="1"/>
          </p:cNvSpPr>
          <p:nvPr>
            <p:ph type="ctrTitle"/>
          </p:nvPr>
        </p:nvSpPr>
        <p:spPr>
          <a:xfrm>
            <a:off x="414338" y="2133600"/>
            <a:ext cx="8321675" cy="2159000"/>
          </a:xfrm>
        </p:spPr>
        <p:txBody>
          <a:bodyPr/>
          <a:lstStyle/>
          <a:p>
            <a:pPr algn="l"/>
            <a:r>
              <a:rPr lang="ko-KR" altLang="en-US" sz="6000" smtClean="0"/>
              <a:t>콘텐츠 산업</a:t>
            </a:r>
            <a:r>
              <a:rPr lang="en-US" altLang="ko-KR" sz="6000" smtClean="0"/>
              <a:t/>
            </a:r>
            <a:br>
              <a:rPr lang="en-US" altLang="ko-KR" sz="6000" smtClean="0"/>
            </a:br>
            <a:r>
              <a:rPr lang="ko-KR" altLang="en-US" sz="6000" smtClean="0"/>
              <a:t>금융 투자 활성화 방안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4652963"/>
            <a:ext cx="6400800" cy="1752600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ko-KR" altLang="en-US" dirty="0" smtClean="0"/>
              <a:t>빈기범</a:t>
            </a:r>
            <a:endParaRPr lang="en-US" altLang="ko-KR" dirty="0" smtClean="0"/>
          </a:p>
          <a:p>
            <a:pPr fontAlgn="auto">
              <a:spcAft>
                <a:spcPts val="0"/>
              </a:spcAft>
              <a:defRPr/>
            </a:pPr>
            <a:r>
              <a:rPr lang="ko-KR" altLang="en-US" dirty="0" smtClean="0"/>
              <a:t>명지대학교 경제학과 조교수</a:t>
            </a:r>
            <a:endParaRPr lang="en-US" altLang="ko-KR" dirty="0" smtClean="0"/>
          </a:p>
          <a:p>
            <a:pPr fontAlgn="auto">
              <a:spcAft>
                <a:spcPts val="0"/>
              </a:spcAft>
              <a:defRPr/>
            </a:pPr>
            <a:r>
              <a:rPr lang="en-US" altLang="ko-KR" dirty="0" smtClean="0">
                <a:hlinkClick r:id="rId3"/>
              </a:rPr>
              <a:t>bink1@mju.ac.kr</a:t>
            </a:r>
            <a:r>
              <a:rPr lang="en-US" altLang="ko-KR" dirty="0" smtClean="0"/>
              <a:t> </a:t>
            </a:r>
            <a:endParaRPr lang="ko-KR" altLang="en-US" dirty="0"/>
          </a:p>
        </p:txBody>
      </p:sp>
      <p:sp>
        <p:nvSpPr>
          <p:cNvPr id="4" name="직사각형 3"/>
          <p:cNvSpPr/>
          <p:nvPr/>
        </p:nvSpPr>
        <p:spPr>
          <a:xfrm>
            <a:off x="179512" y="188640"/>
            <a:ext cx="3672408" cy="504056"/>
          </a:xfrm>
          <a:prstGeom prst="rect">
            <a:avLst/>
          </a:prstGeom>
          <a:ln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b="1" dirty="0" err="1">
                <a:solidFill>
                  <a:schemeClr val="bg1"/>
                </a:solidFill>
              </a:rPr>
              <a:t>콘텐츠</a:t>
            </a:r>
            <a:r>
              <a:rPr kumimoji="0" lang="ko-KR" altLang="en-US" b="1" dirty="0">
                <a:solidFill>
                  <a:schemeClr val="bg1"/>
                </a:solidFill>
              </a:rPr>
              <a:t> 미래전략 제</a:t>
            </a:r>
            <a:r>
              <a:rPr kumimoji="0" lang="en-US" altLang="ko-KR" b="1" dirty="0">
                <a:solidFill>
                  <a:schemeClr val="bg1"/>
                </a:solidFill>
              </a:rPr>
              <a:t>1</a:t>
            </a:r>
            <a:r>
              <a:rPr kumimoji="0" lang="ko-KR" altLang="en-US" b="1" dirty="0">
                <a:solidFill>
                  <a:schemeClr val="bg1"/>
                </a:solidFill>
              </a:rPr>
              <a:t>차 정기포럼</a:t>
            </a:r>
            <a:endParaRPr kumimoji="0" lang="ko-KR" altLang="en-US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sndAc>
      <p:stSnd>
        <p:snd r:embed="rId2" name="type.wav"/>
      </p:stSnd>
    </p:sndAc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금융시장</a:t>
            </a:r>
          </a:p>
        </p:txBody>
      </p:sp>
      <p:sp>
        <p:nvSpPr>
          <p:cNvPr id="24578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smtClean="0"/>
              <a:t>화폐자본과 금융자산</a:t>
            </a:r>
            <a:r>
              <a:rPr lang="en-US" altLang="ko-KR" smtClean="0"/>
              <a:t>(</a:t>
            </a:r>
            <a:r>
              <a:rPr lang="ko-KR" altLang="en-US" smtClean="0"/>
              <a:t>미래 현금 지급을 보장하는 증권</a:t>
            </a:r>
            <a:r>
              <a:rPr lang="en-US" altLang="ko-KR" smtClean="0"/>
              <a:t>)</a:t>
            </a:r>
            <a:r>
              <a:rPr lang="ko-KR" altLang="en-US" smtClean="0"/>
              <a:t>이 교환되는 거래가 이루어지는 추상적 장소나 공간</a:t>
            </a:r>
          </a:p>
          <a:p>
            <a:endParaRPr lang="en-US" altLang="ko-KR" smtClean="0"/>
          </a:p>
          <a:p>
            <a:r>
              <a:rPr lang="ko-KR" altLang="en-US" smtClean="0"/>
              <a:t>금융시장을 통해 경제내 여유 자본이 적재 적소의 투자 기회로 배분 및 투입되어 최적의 자원 배분</a:t>
            </a:r>
            <a:r>
              <a:rPr lang="en-US" altLang="ko-KR" smtClean="0"/>
              <a:t>(optimal allocation)</a:t>
            </a:r>
            <a:r>
              <a:rPr lang="ko-KR" altLang="en-US" smtClean="0"/>
              <a:t>을 유도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00462A8-3D0C-451D-AAD1-18BB9466BD6A}" type="slidenum">
              <a:rPr lang="ko-KR" altLang="en-US"/>
              <a:pPr>
                <a:defRPr/>
              </a:pPr>
              <a:t>10</a:t>
            </a:fld>
            <a:endParaRPr lang="ko-KR" altLang="en-US"/>
          </a:p>
        </p:txBody>
      </p:sp>
    </p:spTree>
  </p:cSld>
  <p:clrMapOvr>
    <a:masterClrMapping/>
  </p:clrMapOvr>
  <p:transition>
    <p:sndAc>
      <p:stSnd>
        <p:snd r:embed="rId2" name="type.wav"/>
      </p:stSnd>
    </p:sndAc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금융시장 개념도</a:t>
            </a:r>
          </a:p>
        </p:txBody>
      </p:sp>
      <p:pic>
        <p:nvPicPr>
          <p:cNvPr id="25602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88975" y="1347788"/>
            <a:ext cx="7753350" cy="5040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40C4ADC-91CE-419C-A1F9-7F90FF60C1FE}" type="slidenum">
              <a:rPr lang="ko-KR" altLang="en-US"/>
              <a:pPr>
                <a:defRPr/>
              </a:pPr>
              <a:t>11</a:t>
            </a:fld>
            <a:endParaRPr lang="ko-KR" altLang="en-US"/>
          </a:p>
        </p:txBody>
      </p:sp>
      <p:sp>
        <p:nvSpPr>
          <p:cNvPr id="25604" name="TextBox 2"/>
          <p:cNvSpPr txBox="1">
            <a:spLocks noChangeArrowheads="1"/>
          </p:cNvSpPr>
          <p:nvPr/>
        </p:nvSpPr>
        <p:spPr bwMode="auto">
          <a:xfrm>
            <a:off x="5940425" y="1341438"/>
            <a:ext cx="3024188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kumimoji="0" lang="ko-KR" altLang="en-US" b="1">
                <a:solidFill>
                  <a:srgbClr val="C00000"/>
                </a:solidFill>
                <a:latin typeface="맑은 고딕" pitchFamily="50" charset="-127"/>
                <a:ea typeface="맑은 고딕" pitchFamily="50" charset="-127"/>
              </a:rPr>
              <a:t>금융거래의 이면에는 반드시 화폐의 이동이 수반됨</a:t>
            </a:r>
          </a:p>
        </p:txBody>
      </p:sp>
    </p:spTree>
  </p:cSld>
  <p:clrMapOvr>
    <a:masterClrMapping/>
  </p:clrMapOvr>
  <p:transition>
    <p:sndAc>
      <p:stSnd>
        <p:snd r:embed="rId2" name="type.wav"/>
      </p:stSnd>
    </p:sndAc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금융시장으로 잘못 착각하는 시장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2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ko-KR" altLang="en-US" dirty="0" smtClean="0"/>
              <a:t>부동산 시장</a:t>
            </a:r>
            <a:endParaRPr lang="en-US" altLang="ko-KR" dirty="0" smtClean="0"/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ko-KR" altLang="en-US" dirty="0" smtClean="0"/>
              <a:t>부동산 사고 파는 시장일 뿐</a:t>
            </a:r>
            <a:r>
              <a:rPr lang="en-US" altLang="ko-KR" dirty="0" smtClean="0"/>
              <a:t>, </a:t>
            </a:r>
            <a:r>
              <a:rPr lang="ko-KR" altLang="en-US" dirty="0" smtClean="0"/>
              <a:t>그 자체적으로 금융시장 아님</a:t>
            </a:r>
            <a:endParaRPr lang="en-US" altLang="ko-KR" dirty="0" smtClean="0"/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ko-KR" altLang="en-US" dirty="0" smtClean="0"/>
              <a:t>하지만</a:t>
            </a:r>
            <a:r>
              <a:rPr lang="en-US" altLang="ko-KR" dirty="0" smtClean="0"/>
              <a:t>, </a:t>
            </a:r>
            <a:r>
              <a:rPr lang="ko-KR" altLang="en-US" dirty="0" smtClean="0"/>
              <a:t>부동산 매입자가 은행에서 현금을 차입하여 사는 경우가 대부분</a:t>
            </a:r>
            <a:r>
              <a:rPr lang="en-US" altLang="ko-KR" dirty="0" smtClean="0"/>
              <a:t>,</a:t>
            </a:r>
            <a:r>
              <a:rPr lang="ko-KR" altLang="en-US" dirty="0" smtClean="0"/>
              <a:t> 금융시장과 강하게 연계</a:t>
            </a:r>
            <a:endParaRPr lang="en-US" altLang="ko-KR" dirty="0" smtClean="0"/>
          </a:p>
          <a:p>
            <a:pPr fontAlgn="auto">
              <a:spcAft>
                <a:spcPts val="0"/>
              </a:spcAft>
              <a:defRPr/>
            </a:pPr>
            <a:endParaRPr lang="en-US" altLang="ko-KR" dirty="0" smtClean="0"/>
          </a:p>
          <a:p>
            <a:pPr fontAlgn="auto">
              <a:spcAft>
                <a:spcPts val="0"/>
              </a:spcAft>
              <a:defRPr/>
            </a:pPr>
            <a:r>
              <a:rPr lang="ko-KR" altLang="en-US" dirty="0" smtClean="0"/>
              <a:t>파생상품시장</a:t>
            </a:r>
            <a:endParaRPr lang="en-US" altLang="ko-KR" dirty="0" smtClean="0"/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ko-KR" altLang="en-US" dirty="0" smtClean="0"/>
              <a:t>파생상품시장은 그 자체적으로 자금 조달이 이루어지는 시장이 아님</a:t>
            </a:r>
            <a:endParaRPr lang="en-US" altLang="ko-KR" dirty="0" smtClean="0"/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ko-KR" altLang="en-US" dirty="0" smtClean="0"/>
              <a:t>하지만</a:t>
            </a:r>
            <a:r>
              <a:rPr lang="en-US" altLang="ko-KR" dirty="0" smtClean="0"/>
              <a:t>, </a:t>
            </a:r>
            <a:r>
              <a:rPr lang="ko-KR" altLang="en-US" dirty="0" smtClean="0"/>
              <a:t>자본수요자</a:t>
            </a:r>
            <a:r>
              <a:rPr lang="en-US" altLang="ko-KR" dirty="0" smtClean="0"/>
              <a:t>, </a:t>
            </a:r>
            <a:r>
              <a:rPr lang="ko-KR" altLang="en-US" dirty="0" smtClean="0"/>
              <a:t>자본공급자 양자의 위험관리를 가능케 하는 계약이 이루어지는 시장</a:t>
            </a:r>
            <a:endParaRPr lang="en-US" altLang="ko-KR" dirty="0" smtClean="0"/>
          </a:p>
          <a:p>
            <a:pPr fontAlgn="auto">
              <a:spcAft>
                <a:spcPts val="0"/>
              </a:spcAft>
              <a:defRPr/>
            </a:pPr>
            <a:endParaRPr lang="en-US" altLang="ko-KR" dirty="0" smtClean="0"/>
          </a:p>
          <a:p>
            <a:pPr fontAlgn="auto">
              <a:spcAft>
                <a:spcPts val="0"/>
              </a:spcAft>
              <a:defRPr/>
            </a:pPr>
            <a:r>
              <a:rPr lang="ko-KR" altLang="en-US" dirty="0" smtClean="0"/>
              <a:t>외환시장</a:t>
            </a:r>
            <a:endParaRPr lang="en-US" altLang="ko-KR" dirty="0" smtClean="0"/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ko-KR" altLang="en-US" dirty="0" smtClean="0"/>
              <a:t>외화와 원화가 교환되는 시장으로 돈을 빌리고 빌려주는 시장이 아니나</a:t>
            </a:r>
            <a:r>
              <a:rPr lang="en-US" altLang="ko-KR" dirty="0" smtClean="0"/>
              <a:t>, </a:t>
            </a:r>
            <a:r>
              <a:rPr lang="ko-KR" altLang="en-US" dirty="0" smtClean="0"/>
              <a:t>외국인의 </a:t>
            </a:r>
            <a:r>
              <a:rPr lang="en-US" altLang="ko-KR" dirty="0" smtClean="0"/>
              <a:t>FDI, </a:t>
            </a:r>
            <a:r>
              <a:rPr lang="ko-KR" altLang="en-US" dirty="0" smtClean="0"/>
              <a:t>금융투자와 강하게 연계</a:t>
            </a:r>
            <a:endParaRPr lang="en-US" altLang="ko-KR" dirty="0" smtClean="0"/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ko-KR" altLang="en-US" dirty="0" smtClean="0"/>
              <a:t>외화자금시장은 금융시장</a:t>
            </a:r>
            <a:r>
              <a:rPr lang="en-US" altLang="ko-KR" dirty="0" smtClean="0"/>
              <a:t> – </a:t>
            </a:r>
            <a:r>
              <a:rPr lang="ko-KR" altLang="en-US" dirty="0" smtClean="0"/>
              <a:t>외화차입시장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CC1757D-E455-4546-A157-43ECBCF9DF3C}" type="slidenum">
              <a:rPr lang="ko-KR" altLang="en-US"/>
              <a:pPr>
                <a:defRPr/>
              </a:pPr>
              <a:t>12</a:t>
            </a:fld>
            <a:endParaRPr lang="ko-KR" altLang="en-US"/>
          </a:p>
        </p:txBody>
      </p:sp>
    </p:spTree>
  </p:cSld>
  <p:clrMapOvr>
    <a:masterClrMapping/>
  </p:clrMapOvr>
  <p:transition>
    <p:sndAc>
      <p:stSnd>
        <p:snd r:embed="rId2" name="type.wav"/>
      </p:stSnd>
    </p:sndAc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금융투자자의 수익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-36513" y="1268413"/>
            <a:ext cx="9217026" cy="5113337"/>
          </a:xfrm>
        </p:spPr>
        <p:txBody>
          <a:bodyPr rtlCol="0">
            <a:normAutofit fontScale="92500" lnSpcReduction="1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ko-KR" altLang="en-US" dirty="0" smtClean="0"/>
              <a:t>채권투자자</a:t>
            </a:r>
            <a:endParaRPr lang="en-US" altLang="ko-KR" dirty="0" smtClean="0"/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ko-KR" altLang="en-US" dirty="0" smtClean="0"/>
              <a:t>만기가 있고</a:t>
            </a:r>
            <a:r>
              <a:rPr lang="en-US" altLang="ko-KR" dirty="0" smtClean="0"/>
              <a:t>, </a:t>
            </a:r>
            <a:r>
              <a:rPr lang="ko-KR" altLang="en-US" dirty="0" smtClean="0"/>
              <a:t>원금과 정해진 이자</a:t>
            </a:r>
            <a:r>
              <a:rPr lang="en-US" altLang="ko-KR" dirty="0" smtClean="0"/>
              <a:t>(coupon)</a:t>
            </a:r>
            <a:r>
              <a:rPr lang="ko-KR" altLang="en-US" dirty="0" smtClean="0"/>
              <a:t>를 상환 받음</a:t>
            </a:r>
            <a:r>
              <a:rPr lang="en-US" altLang="ko-KR" dirty="0" smtClean="0"/>
              <a:t>: </a:t>
            </a:r>
            <a:r>
              <a:rPr lang="en-US" altLang="ko-KR" b="1" dirty="0" smtClean="0">
                <a:solidFill>
                  <a:schemeClr val="tx2"/>
                </a:solidFill>
              </a:rPr>
              <a:t>fixed income securities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ko-KR" altLang="en-US" dirty="0" smtClean="0"/>
              <a:t>반드시 원금 이상의 수익을 거두는가</a:t>
            </a:r>
            <a:r>
              <a:rPr lang="en-US" altLang="ko-KR" dirty="0" smtClean="0"/>
              <a:t>? </a:t>
            </a:r>
            <a:br>
              <a:rPr lang="en-US" altLang="ko-KR" dirty="0" smtClean="0"/>
            </a:br>
            <a:r>
              <a:rPr lang="en-US" altLang="ko-KR" dirty="0" smtClean="0">
                <a:sym typeface="Wingdings" pitchFamily="2" charset="2"/>
              </a:rPr>
              <a:t> </a:t>
            </a:r>
            <a:r>
              <a:rPr lang="ko-KR" altLang="en-US" dirty="0" smtClean="0">
                <a:sym typeface="Wingdings" pitchFamily="2" charset="2"/>
              </a:rPr>
              <a:t>돈 빌려간 사람이 사업에 실패하여 디폴트</a:t>
            </a:r>
            <a:r>
              <a:rPr lang="en-US" altLang="ko-KR" dirty="0" smtClean="0">
                <a:sym typeface="Wingdings" pitchFamily="2" charset="2"/>
              </a:rPr>
              <a:t>(</a:t>
            </a:r>
            <a:r>
              <a:rPr lang="ko-KR" altLang="en-US" dirty="0" smtClean="0">
                <a:sym typeface="Wingdings" pitchFamily="2" charset="2"/>
              </a:rPr>
              <a:t>부도</a:t>
            </a:r>
            <a:r>
              <a:rPr lang="en-US" altLang="ko-KR" dirty="0" smtClean="0">
                <a:sym typeface="Wingdings" pitchFamily="2" charset="2"/>
              </a:rPr>
              <a:t>)</a:t>
            </a:r>
            <a:r>
              <a:rPr lang="ko-KR" altLang="en-US" dirty="0" smtClean="0">
                <a:sym typeface="Wingdings" pitchFamily="2" charset="2"/>
              </a:rPr>
              <a:t>를 내면 다 날리는 것</a:t>
            </a:r>
            <a:endParaRPr lang="en-US" altLang="ko-KR" dirty="0" smtClean="0">
              <a:sym typeface="Wingdings" pitchFamily="2" charset="2"/>
            </a:endParaRP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ko-KR" altLang="en-US" dirty="0" err="1" smtClean="0">
                <a:sym typeface="Wingdings" pitchFamily="2" charset="2"/>
              </a:rPr>
              <a:t>채권투자시</a:t>
            </a:r>
            <a:r>
              <a:rPr lang="ko-KR" altLang="en-US" dirty="0" smtClean="0">
                <a:sym typeface="Wingdings" pitchFamily="2" charset="2"/>
              </a:rPr>
              <a:t> 디폴트 위험</a:t>
            </a:r>
            <a:r>
              <a:rPr lang="en-US" altLang="ko-KR" dirty="0" smtClean="0">
                <a:sym typeface="Wingdings" pitchFamily="2" charset="2"/>
              </a:rPr>
              <a:t>(</a:t>
            </a:r>
            <a:r>
              <a:rPr lang="ko-KR" altLang="en-US" dirty="0" smtClean="0">
                <a:sym typeface="Wingdings" pitchFamily="2" charset="2"/>
              </a:rPr>
              <a:t>신용위험</a:t>
            </a:r>
            <a:r>
              <a:rPr lang="en-US" altLang="ko-KR" dirty="0" smtClean="0">
                <a:sym typeface="Wingdings" pitchFamily="2" charset="2"/>
              </a:rPr>
              <a:t>)</a:t>
            </a:r>
            <a:r>
              <a:rPr lang="ko-KR" altLang="en-US" dirty="0" smtClean="0">
                <a:sym typeface="Wingdings" pitchFamily="2" charset="2"/>
              </a:rPr>
              <a:t>에 대한 평가가 핵심 </a:t>
            </a:r>
            <a:r>
              <a:rPr lang="en-US" altLang="ko-KR" dirty="0" smtClean="0">
                <a:sym typeface="Wingdings" pitchFamily="2" charset="2"/>
              </a:rPr>
              <a:t> </a:t>
            </a:r>
            <a:r>
              <a:rPr lang="ko-KR" altLang="en-US" dirty="0" smtClean="0">
                <a:sym typeface="Wingdings" pitchFamily="2" charset="2"/>
              </a:rPr>
              <a:t>신용평가</a:t>
            </a:r>
            <a:endParaRPr lang="en-US" altLang="ko-KR" dirty="0" smtClean="0">
              <a:sym typeface="Wingdings" pitchFamily="2" charset="2"/>
            </a:endParaRP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endParaRPr lang="en-US" altLang="ko-KR" dirty="0" smtClean="0">
              <a:sym typeface="Wingdings" pitchFamily="2" charset="2"/>
            </a:endParaRPr>
          </a:p>
          <a:p>
            <a:pPr fontAlgn="auto">
              <a:spcAft>
                <a:spcPts val="0"/>
              </a:spcAft>
              <a:defRPr/>
            </a:pPr>
            <a:r>
              <a:rPr lang="ko-KR" altLang="en-US" dirty="0" smtClean="0">
                <a:sym typeface="Wingdings" pitchFamily="2" charset="2"/>
              </a:rPr>
              <a:t>주식투자자</a:t>
            </a:r>
            <a:endParaRPr lang="en-US" altLang="ko-KR" dirty="0" smtClean="0">
              <a:sym typeface="Wingdings" pitchFamily="2" charset="2"/>
            </a:endParaRP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ko-KR" altLang="en-US" b="1" dirty="0" smtClean="0"/>
              <a:t>만기 및 디폴트 개념 없고</a:t>
            </a:r>
            <a:r>
              <a:rPr lang="en-US" altLang="ko-KR" b="1" dirty="0" smtClean="0"/>
              <a:t>, </a:t>
            </a:r>
            <a:r>
              <a:rPr lang="ko-KR" altLang="en-US" b="1" dirty="0" smtClean="0"/>
              <a:t>애당초 원본 손실 가능성 감수 계약</a:t>
            </a:r>
            <a:endParaRPr lang="en-US" altLang="ko-KR" b="1" dirty="0" smtClean="0"/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ko-KR" altLang="en-US" dirty="0" smtClean="0"/>
              <a:t>자본수요자의 성과에 따라 배당을 받기도 하고 못 받기도 함</a:t>
            </a:r>
            <a:endParaRPr lang="en-US" altLang="ko-KR" dirty="0" smtClean="0"/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ko-KR" altLang="en-US" dirty="0" smtClean="0"/>
              <a:t>주식가치 변화에 따라 크게 이득</a:t>
            </a:r>
            <a:r>
              <a:rPr lang="en-US" altLang="ko-KR" dirty="0" smtClean="0"/>
              <a:t>/</a:t>
            </a:r>
            <a:r>
              <a:rPr lang="ko-KR" altLang="en-US" dirty="0" smtClean="0"/>
              <a:t>손실 볼 수도 있음</a:t>
            </a:r>
            <a:endParaRPr lang="en-US" altLang="ko-KR" dirty="0" smtClean="0"/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ko-KR" altLang="en-US" dirty="0" smtClean="0"/>
              <a:t>채권투자에 비해 통상적으로 위험</a:t>
            </a:r>
            <a:r>
              <a:rPr lang="en-US" altLang="ko-KR" dirty="0" smtClean="0"/>
              <a:t>(</a:t>
            </a:r>
            <a:r>
              <a:rPr lang="ko-KR" altLang="en-US" dirty="0" smtClean="0"/>
              <a:t>변동성</a:t>
            </a:r>
            <a:r>
              <a:rPr lang="en-US" altLang="ko-KR" dirty="0" smtClean="0"/>
              <a:t>, </a:t>
            </a:r>
            <a:r>
              <a:rPr lang="ko-KR" altLang="en-US" dirty="0" smtClean="0"/>
              <a:t>불확실성</a:t>
            </a:r>
            <a:r>
              <a:rPr lang="en-US" altLang="ko-KR" dirty="0" smtClean="0"/>
              <a:t>)</a:t>
            </a:r>
            <a:r>
              <a:rPr lang="ko-KR" altLang="en-US" dirty="0" smtClean="0"/>
              <a:t>이 큼 </a:t>
            </a:r>
            <a:endParaRPr lang="en-US" altLang="ko-KR" dirty="0" smtClean="0"/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endParaRPr lang="en-US" altLang="ko-KR" dirty="0"/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C83E387-0A9D-46FC-8E6F-11FF6C609FA3}" type="slidenum">
              <a:rPr lang="ko-KR" altLang="en-US"/>
              <a:pPr>
                <a:defRPr/>
              </a:pPr>
              <a:t>13</a:t>
            </a:fld>
            <a:endParaRPr lang="ko-KR" altLang="en-US"/>
          </a:p>
        </p:txBody>
      </p:sp>
    </p:spTree>
  </p:cSld>
  <p:clrMapOvr>
    <a:masterClrMapping/>
  </p:clrMapOvr>
  <p:transition>
    <p:sndAc>
      <p:stSnd>
        <p:snd r:embed="rId2" name="type.wav"/>
      </p:stSnd>
    </p:sndAc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채권 발행</a:t>
            </a:r>
            <a:r>
              <a:rPr lang="en-US" altLang="ko-KR" smtClean="0"/>
              <a:t>, </a:t>
            </a:r>
            <a:r>
              <a:rPr lang="ko-KR" altLang="en-US" smtClean="0"/>
              <a:t>거래</a:t>
            </a:r>
            <a:r>
              <a:rPr lang="en-US" altLang="ko-KR" smtClean="0"/>
              <a:t>, </a:t>
            </a:r>
            <a:r>
              <a:rPr lang="ko-KR" altLang="en-US" smtClean="0"/>
              <a:t>상환</a:t>
            </a:r>
          </a:p>
        </p:txBody>
      </p:sp>
      <p:sp>
        <p:nvSpPr>
          <p:cNvPr id="4" name="직사각형 3"/>
          <p:cNvSpPr/>
          <p:nvPr/>
        </p:nvSpPr>
        <p:spPr>
          <a:xfrm>
            <a:off x="323850" y="1916113"/>
            <a:ext cx="719138" cy="194468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sz="1400" dirty="0">
                <a:solidFill>
                  <a:schemeClr val="tx1"/>
                </a:solidFill>
              </a:rPr>
              <a:t>채권</a:t>
            </a:r>
            <a:endParaRPr kumimoji="0" lang="en-US" altLang="ko-KR" sz="1400" dirty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sz="1400" dirty="0">
                <a:solidFill>
                  <a:schemeClr val="tx1"/>
                </a:solidFill>
              </a:rPr>
              <a:t>발행자</a:t>
            </a:r>
            <a:endParaRPr kumimoji="0" lang="en-US" altLang="ko-KR" sz="1400" dirty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 altLang="ko-KR" sz="1400" dirty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400" dirty="0">
                <a:solidFill>
                  <a:schemeClr val="tx1"/>
                </a:solidFill>
              </a:rPr>
              <a:t>(</a:t>
            </a:r>
            <a:r>
              <a:rPr kumimoji="0" lang="ko-KR" altLang="en-US" sz="1400" dirty="0">
                <a:solidFill>
                  <a:schemeClr val="tx1"/>
                </a:solidFill>
              </a:rPr>
              <a:t>자본</a:t>
            </a:r>
            <a:endParaRPr kumimoji="0" lang="en-US" altLang="ko-KR" sz="1400" dirty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sz="1400" dirty="0">
                <a:solidFill>
                  <a:schemeClr val="tx1"/>
                </a:solidFill>
              </a:rPr>
              <a:t>수요자</a:t>
            </a:r>
            <a:r>
              <a:rPr kumimoji="0" lang="en-US" altLang="ko-KR" sz="1400" dirty="0">
                <a:solidFill>
                  <a:schemeClr val="tx1"/>
                </a:solidFill>
              </a:rPr>
              <a:t>)</a:t>
            </a:r>
            <a:r>
              <a:rPr kumimoji="0" lang="ko-KR" altLang="en-US" sz="1400" dirty="0">
                <a:solidFill>
                  <a:schemeClr val="tx1"/>
                </a:solidFill>
              </a:rPr>
              <a:t> </a:t>
            </a:r>
            <a:endParaRPr kumimoji="0" lang="ko-KR" altLang="en-US" sz="1400" dirty="0">
              <a:solidFill>
                <a:schemeClr val="tx1"/>
              </a:solidFill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2124075" y="1916113"/>
            <a:ext cx="719138" cy="194468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sz="1400" dirty="0">
                <a:solidFill>
                  <a:schemeClr val="tx1"/>
                </a:solidFill>
              </a:rPr>
              <a:t>채권</a:t>
            </a:r>
            <a:endParaRPr kumimoji="0" lang="en-US" altLang="ko-KR" sz="1400" dirty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sz="1400" dirty="0">
                <a:solidFill>
                  <a:schemeClr val="tx1"/>
                </a:solidFill>
              </a:rPr>
              <a:t>투자자</a:t>
            </a:r>
            <a:endParaRPr kumimoji="0" lang="en-US" altLang="ko-KR" sz="1400" dirty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 altLang="ko-KR" sz="1400" dirty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400" dirty="0">
                <a:solidFill>
                  <a:schemeClr val="tx1"/>
                </a:solidFill>
              </a:rPr>
              <a:t>(</a:t>
            </a:r>
            <a:r>
              <a:rPr kumimoji="0" lang="ko-KR" altLang="en-US" sz="1400" dirty="0">
                <a:solidFill>
                  <a:schemeClr val="tx1"/>
                </a:solidFill>
              </a:rPr>
              <a:t>자본공급자</a:t>
            </a:r>
            <a:r>
              <a:rPr kumimoji="0" lang="en-US" altLang="ko-KR" sz="1400" dirty="0">
                <a:solidFill>
                  <a:schemeClr val="tx1"/>
                </a:solidFill>
              </a:rPr>
              <a:t>)</a:t>
            </a:r>
            <a:endParaRPr kumimoji="0" lang="ko-KR" altLang="en-US" sz="1400" dirty="0">
              <a:solidFill>
                <a:schemeClr val="tx1"/>
              </a:solidFill>
            </a:endParaRPr>
          </a:p>
        </p:txBody>
      </p:sp>
      <p:cxnSp>
        <p:nvCxnSpPr>
          <p:cNvPr id="7" name="직선 화살표 연결선 6"/>
          <p:cNvCxnSpPr/>
          <p:nvPr/>
        </p:nvCxnSpPr>
        <p:spPr>
          <a:xfrm>
            <a:off x="1042988" y="2276475"/>
            <a:ext cx="1081087" cy="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직선 화살표 연결선 8"/>
          <p:cNvCxnSpPr/>
          <p:nvPr/>
        </p:nvCxnSpPr>
        <p:spPr>
          <a:xfrm flipH="1">
            <a:off x="1042988" y="2852738"/>
            <a:ext cx="1081087" cy="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678" name="TextBox 9"/>
          <p:cNvSpPr txBox="1">
            <a:spLocks noChangeArrowheads="1"/>
          </p:cNvSpPr>
          <p:nvPr/>
        </p:nvSpPr>
        <p:spPr bwMode="auto">
          <a:xfrm>
            <a:off x="1187450" y="1938338"/>
            <a:ext cx="720725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kumimoji="0" lang="ko-KR" altLang="en-US" sz="1600">
                <a:latin typeface="맑은 고딕" pitchFamily="50" charset="-127"/>
                <a:ea typeface="맑은 고딕" pitchFamily="50" charset="-127"/>
              </a:rPr>
              <a:t>채권</a:t>
            </a:r>
          </a:p>
        </p:txBody>
      </p:sp>
      <p:sp>
        <p:nvSpPr>
          <p:cNvPr id="28679" name="TextBox 10"/>
          <p:cNvSpPr txBox="1">
            <a:spLocks noChangeArrowheads="1"/>
          </p:cNvSpPr>
          <p:nvPr/>
        </p:nvSpPr>
        <p:spPr bwMode="auto">
          <a:xfrm>
            <a:off x="1187450" y="2852738"/>
            <a:ext cx="720725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kumimoji="0" lang="ko-KR" altLang="en-US" sz="1600" b="1">
                <a:solidFill>
                  <a:srgbClr val="C00000"/>
                </a:solidFill>
                <a:latin typeface="맑은 고딕" pitchFamily="50" charset="-127"/>
                <a:ea typeface="맑은 고딕" pitchFamily="50" charset="-127"/>
              </a:rPr>
              <a:t>돈</a:t>
            </a:r>
          </a:p>
        </p:txBody>
      </p:sp>
      <p:sp>
        <p:nvSpPr>
          <p:cNvPr id="28680" name="TextBox 11"/>
          <p:cNvSpPr txBox="1">
            <a:spLocks noChangeArrowheads="1"/>
          </p:cNvSpPr>
          <p:nvPr/>
        </p:nvSpPr>
        <p:spPr bwMode="auto">
          <a:xfrm>
            <a:off x="468313" y="1196975"/>
            <a:ext cx="22320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kumimoji="0" lang="en-US" altLang="ko-KR" b="1">
                <a:latin typeface="맑은 고딕" pitchFamily="50" charset="-127"/>
                <a:ea typeface="맑은 고딕" pitchFamily="50" charset="-127"/>
              </a:rPr>
              <a:t>1. </a:t>
            </a:r>
            <a:r>
              <a:rPr kumimoji="0" lang="ko-KR" altLang="en-US" b="1">
                <a:latin typeface="맑은 고딕" pitchFamily="50" charset="-127"/>
                <a:ea typeface="맑은 고딕" pitchFamily="50" charset="-127"/>
              </a:rPr>
              <a:t>최초 계약 시점</a:t>
            </a:r>
          </a:p>
        </p:txBody>
      </p:sp>
      <p:sp>
        <p:nvSpPr>
          <p:cNvPr id="13" name="직사각형 12"/>
          <p:cNvSpPr/>
          <p:nvPr/>
        </p:nvSpPr>
        <p:spPr>
          <a:xfrm>
            <a:off x="3348038" y="1916113"/>
            <a:ext cx="719137" cy="194468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sz="1400" dirty="0">
                <a:solidFill>
                  <a:schemeClr val="tx1"/>
                </a:solidFill>
              </a:rPr>
              <a:t>채권</a:t>
            </a:r>
            <a:endParaRPr kumimoji="0" lang="en-US" altLang="ko-KR" sz="1400" dirty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sz="1400" dirty="0">
                <a:solidFill>
                  <a:schemeClr val="tx1"/>
                </a:solidFill>
              </a:rPr>
              <a:t>발행자</a:t>
            </a:r>
            <a:endParaRPr kumimoji="0" lang="en-US" altLang="ko-KR" sz="1400" dirty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 altLang="ko-KR" sz="1400" dirty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400" dirty="0">
                <a:solidFill>
                  <a:schemeClr val="tx1"/>
                </a:solidFill>
              </a:rPr>
              <a:t>(</a:t>
            </a:r>
            <a:r>
              <a:rPr kumimoji="0" lang="ko-KR" altLang="en-US" sz="1400" dirty="0">
                <a:solidFill>
                  <a:schemeClr val="tx1"/>
                </a:solidFill>
              </a:rPr>
              <a:t>자본</a:t>
            </a:r>
            <a:endParaRPr kumimoji="0" lang="en-US" altLang="ko-KR" sz="1400" dirty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sz="1400" dirty="0">
                <a:solidFill>
                  <a:schemeClr val="tx1"/>
                </a:solidFill>
              </a:rPr>
              <a:t>수요자</a:t>
            </a:r>
            <a:r>
              <a:rPr kumimoji="0" lang="en-US" altLang="ko-KR" sz="1400" dirty="0">
                <a:solidFill>
                  <a:schemeClr val="tx1"/>
                </a:solidFill>
              </a:rPr>
              <a:t>)</a:t>
            </a:r>
            <a:r>
              <a:rPr kumimoji="0" lang="ko-KR" altLang="en-US" sz="1400" dirty="0">
                <a:solidFill>
                  <a:schemeClr val="tx1"/>
                </a:solidFill>
              </a:rPr>
              <a:t> </a:t>
            </a:r>
            <a:endParaRPr kumimoji="0" lang="ko-KR" altLang="en-US" sz="1400" dirty="0">
              <a:solidFill>
                <a:schemeClr val="tx1"/>
              </a:solidFill>
            </a:endParaRPr>
          </a:p>
        </p:txBody>
      </p:sp>
      <p:sp>
        <p:nvSpPr>
          <p:cNvPr id="14" name="직사각형 13"/>
          <p:cNvSpPr/>
          <p:nvPr/>
        </p:nvSpPr>
        <p:spPr>
          <a:xfrm>
            <a:off x="5148263" y="1916113"/>
            <a:ext cx="719137" cy="194468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sz="1400" dirty="0">
                <a:solidFill>
                  <a:schemeClr val="tx1"/>
                </a:solidFill>
              </a:rPr>
              <a:t>채권</a:t>
            </a:r>
            <a:endParaRPr kumimoji="0" lang="en-US" altLang="ko-KR" sz="1400" dirty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sz="1400" dirty="0">
                <a:solidFill>
                  <a:schemeClr val="tx1"/>
                </a:solidFill>
              </a:rPr>
              <a:t>투자자</a:t>
            </a:r>
            <a:endParaRPr kumimoji="0" lang="en-US" altLang="ko-KR" sz="1400" dirty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 altLang="ko-KR" sz="1400" dirty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400" dirty="0">
                <a:solidFill>
                  <a:schemeClr val="tx1"/>
                </a:solidFill>
              </a:rPr>
              <a:t>(</a:t>
            </a:r>
            <a:r>
              <a:rPr kumimoji="0" lang="ko-KR" altLang="en-US" sz="1400" dirty="0">
                <a:solidFill>
                  <a:schemeClr val="tx1"/>
                </a:solidFill>
              </a:rPr>
              <a:t>자본공급자</a:t>
            </a:r>
            <a:r>
              <a:rPr kumimoji="0" lang="en-US" altLang="ko-KR" sz="1400" dirty="0">
                <a:solidFill>
                  <a:schemeClr val="tx1"/>
                </a:solidFill>
              </a:rPr>
              <a:t>)</a:t>
            </a:r>
            <a:endParaRPr kumimoji="0" lang="ko-KR" altLang="en-US" sz="1400" dirty="0">
              <a:solidFill>
                <a:schemeClr val="tx1"/>
              </a:solidFill>
            </a:endParaRPr>
          </a:p>
        </p:txBody>
      </p:sp>
      <p:cxnSp>
        <p:nvCxnSpPr>
          <p:cNvPr id="15" name="직선 화살표 연결선 14"/>
          <p:cNvCxnSpPr/>
          <p:nvPr/>
        </p:nvCxnSpPr>
        <p:spPr>
          <a:xfrm>
            <a:off x="4067175" y="2276475"/>
            <a:ext cx="1081088" cy="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직선 화살표 연결선 15"/>
          <p:cNvCxnSpPr/>
          <p:nvPr/>
        </p:nvCxnSpPr>
        <p:spPr>
          <a:xfrm flipH="1">
            <a:off x="4067175" y="2852738"/>
            <a:ext cx="1081088" cy="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685" name="TextBox 16"/>
          <p:cNvSpPr txBox="1">
            <a:spLocks noChangeArrowheads="1"/>
          </p:cNvSpPr>
          <p:nvPr/>
        </p:nvSpPr>
        <p:spPr bwMode="auto">
          <a:xfrm>
            <a:off x="4067175" y="1938338"/>
            <a:ext cx="1009650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kumimoji="0" lang="ko-KR" altLang="en-US" sz="1600" b="1">
                <a:solidFill>
                  <a:srgbClr val="C00000"/>
                </a:solidFill>
                <a:latin typeface="맑은 고딕" pitchFamily="50" charset="-127"/>
                <a:ea typeface="맑은 고딕" pitchFamily="50" charset="-127"/>
              </a:rPr>
              <a:t>돈</a:t>
            </a:r>
            <a:r>
              <a:rPr kumimoji="0" lang="en-US" altLang="ko-KR" sz="1600" b="1">
                <a:solidFill>
                  <a:srgbClr val="C00000"/>
                </a:solidFill>
                <a:latin typeface="맑은 고딕" pitchFamily="50" charset="-127"/>
                <a:ea typeface="맑은 고딕" pitchFamily="50" charset="-127"/>
              </a:rPr>
              <a:t>(</a:t>
            </a:r>
            <a:r>
              <a:rPr kumimoji="0" lang="ko-KR" altLang="en-US" sz="1600" b="1">
                <a:solidFill>
                  <a:srgbClr val="C00000"/>
                </a:solidFill>
                <a:latin typeface="맑은 고딕" pitchFamily="50" charset="-127"/>
                <a:ea typeface="맑은 고딕" pitchFamily="50" charset="-127"/>
              </a:rPr>
              <a:t>이자</a:t>
            </a:r>
            <a:r>
              <a:rPr kumimoji="0" lang="en-US" altLang="ko-KR" sz="1600" b="1">
                <a:solidFill>
                  <a:srgbClr val="C00000"/>
                </a:solidFill>
                <a:latin typeface="맑은 고딕" pitchFamily="50" charset="-127"/>
                <a:ea typeface="맑은 고딕" pitchFamily="50" charset="-127"/>
              </a:rPr>
              <a:t>)</a:t>
            </a:r>
            <a:endParaRPr kumimoji="0" lang="ko-KR" altLang="en-US" sz="1600" b="1">
              <a:solidFill>
                <a:srgbClr val="C00000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8686" name="TextBox 17"/>
          <p:cNvSpPr txBox="1">
            <a:spLocks noChangeArrowheads="1"/>
          </p:cNvSpPr>
          <p:nvPr/>
        </p:nvSpPr>
        <p:spPr bwMode="auto">
          <a:xfrm>
            <a:off x="3995738" y="2852738"/>
            <a:ext cx="1223962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kumimoji="0" lang="ko-KR" altLang="en-US" sz="1600">
                <a:latin typeface="맑은 고딕" pitchFamily="50" charset="-127"/>
                <a:ea typeface="맑은 고딕" pitchFamily="50" charset="-127"/>
              </a:rPr>
              <a:t>채권의</a:t>
            </a:r>
            <a:r>
              <a:rPr kumimoji="0" lang="en-US" altLang="ko-KR" sz="1600">
                <a:latin typeface="맑은 고딕" pitchFamily="50" charset="-127"/>
                <a:ea typeface="맑은 고딕" pitchFamily="50" charset="-127"/>
              </a:rPr>
              <a:t/>
            </a:r>
            <a:br>
              <a:rPr kumimoji="0" lang="en-US" altLang="ko-KR" sz="1600">
                <a:latin typeface="맑은 고딕" pitchFamily="50" charset="-127"/>
                <a:ea typeface="맑은 고딕" pitchFamily="50" charset="-127"/>
              </a:rPr>
            </a:br>
            <a:r>
              <a:rPr kumimoji="0" lang="ko-KR" altLang="en-US" sz="1600">
                <a:latin typeface="맑은 고딕" pitchFamily="50" charset="-127"/>
                <a:ea typeface="맑은 고딕" pitchFamily="50" charset="-127"/>
              </a:rPr>
              <a:t>이자청구권 행사</a:t>
            </a:r>
          </a:p>
        </p:txBody>
      </p:sp>
      <p:sp>
        <p:nvSpPr>
          <p:cNvPr id="28687" name="TextBox 18"/>
          <p:cNvSpPr txBox="1">
            <a:spLocks noChangeArrowheads="1"/>
          </p:cNvSpPr>
          <p:nvPr/>
        </p:nvSpPr>
        <p:spPr bwMode="auto">
          <a:xfrm>
            <a:off x="3492500" y="1196975"/>
            <a:ext cx="22320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kumimoji="0" lang="en-US" altLang="ko-KR" b="1">
                <a:latin typeface="맑은 고딕" pitchFamily="50" charset="-127"/>
                <a:ea typeface="맑은 고딕" pitchFamily="50" charset="-127"/>
              </a:rPr>
              <a:t>2. </a:t>
            </a:r>
            <a:r>
              <a:rPr kumimoji="0" lang="ko-KR" altLang="en-US" b="1">
                <a:latin typeface="맑은 고딕" pitchFamily="50" charset="-127"/>
                <a:ea typeface="맑은 고딕" pitchFamily="50" charset="-127"/>
              </a:rPr>
              <a:t>만기전</a:t>
            </a:r>
          </a:p>
        </p:txBody>
      </p:sp>
      <p:sp>
        <p:nvSpPr>
          <p:cNvPr id="20" name="직사각형 19"/>
          <p:cNvSpPr/>
          <p:nvPr/>
        </p:nvSpPr>
        <p:spPr>
          <a:xfrm>
            <a:off x="6372225" y="2924175"/>
            <a:ext cx="720725" cy="194468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sz="1400" dirty="0">
                <a:solidFill>
                  <a:schemeClr val="tx1"/>
                </a:solidFill>
              </a:rPr>
              <a:t>채권</a:t>
            </a:r>
            <a:endParaRPr kumimoji="0" lang="en-US" altLang="ko-KR" sz="1400" dirty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sz="1400" dirty="0">
                <a:solidFill>
                  <a:schemeClr val="tx1"/>
                </a:solidFill>
              </a:rPr>
              <a:t>발행자</a:t>
            </a:r>
            <a:endParaRPr kumimoji="0" lang="en-US" altLang="ko-KR" sz="1400" dirty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 altLang="ko-KR" sz="1400" dirty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400" dirty="0">
                <a:solidFill>
                  <a:schemeClr val="tx1"/>
                </a:solidFill>
              </a:rPr>
              <a:t>(</a:t>
            </a:r>
            <a:r>
              <a:rPr kumimoji="0" lang="ko-KR" altLang="en-US" sz="1400" dirty="0">
                <a:solidFill>
                  <a:schemeClr val="tx1"/>
                </a:solidFill>
              </a:rPr>
              <a:t>자본</a:t>
            </a:r>
            <a:endParaRPr kumimoji="0" lang="en-US" altLang="ko-KR" sz="1400" dirty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sz="1400" dirty="0">
                <a:solidFill>
                  <a:schemeClr val="tx1"/>
                </a:solidFill>
              </a:rPr>
              <a:t>수요자</a:t>
            </a:r>
            <a:r>
              <a:rPr kumimoji="0" lang="en-US" altLang="ko-KR" sz="1400" dirty="0">
                <a:solidFill>
                  <a:schemeClr val="tx1"/>
                </a:solidFill>
              </a:rPr>
              <a:t>)</a:t>
            </a:r>
            <a:r>
              <a:rPr kumimoji="0" lang="ko-KR" altLang="en-US" sz="1400" dirty="0">
                <a:solidFill>
                  <a:schemeClr val="tx1"/>
                </a:solidFill>
              </a:rPr>
              <a:t> </a:t>
            </a:r>
            <a:endParaRPr kumimoji="0" lang="ko-KR" altLang="en-US" sz="1400" dirty="0">
              <a:solidFill>
                <a:schemeClr val="tx1"/>
              </a:solidFill>
            </a:endParaRPr>
          </a:p>
        </p:txBody>
      </p:sp>
      <p:sp>
        <p:nvSpPr>
          <p:cNvPr id="21" name="직사각형 20"/>
          <p:cNvSpPr/>
          <p:nvPr/>
        </p:nvSpPr>
        <p:spPr>
          <a:xfrm>
            <a:off x="8172450" y="2924175"/>
            <a:ext cx="720725" cy="194468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sz="1400" dirty="0">
                <a:solidFill>
                  <a:schemeClr val="tx1"/>
                </a:solidFill>
              </a:rPr>
              <a:t>채권</a:t>
            </a:r>
            <a:endParaRPr kumimoji="0" lang="en-US" altLang="ko-KR" sz="1400" dirty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sz="1400" dirty="0">
                <a:solidFill>
                  <a:schemeClr val="tx1"/>
                </a:solidFill>
              </a:rPr>
              <a:t>투자자</a:t>
            </a:r>
            <a:endParaRPr kumimoji="0" lang="en-US" altLang="ko-KR" sz="1400" dirty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 altLang="ko-KR" sz="1400" dirty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400" dirty="0">
                <a:solidFill>
                  <a:schemeClr val="tx1"/>
                </a:solidFill>
              </a:rPr>
              <a:t>(</a:t>
            </a:r>
            <a:r>
              <a:rPr kumimoji="0" lang="ko-KR" altLang="en-US" sz="1400" dirty="0">
                <a:solidFill>
                  <a:schemeClr val="tx1"/>
                </a:solidFill>
              </a:rPr>
              <a:t>자본공급자</a:t>
            </a:r>
            <a:r>
              <a:rPr kumimoji="0" lang="en-US" altLang="ko-KR" sz="1400" dirty="0">
                <a:solidFill>
                  <a:schemeClr val="tx1"/>
                </a:solidFill>
              </a:rPr>
              <a:t>)</a:t>
            </a:r>
            <a:endParaRPr kumimoji="0" lang="ko-KR" altLang="en-US" sz="1400" dirty="0">
              <a:solidFill>
                <a:schemeClr val="tx1"/>
              </a:solidFill>
            </a:endParaRPr>
          </a:p>
        </p:txBody>
      </p:sp>
      <p:cxnSp>
        <p:nvCxnSpPr>
          <p:cNvPr id="22" name="직선 화살표 연결선 21"/>
          <p:cNvCxnSpPr/>
          <p:nvPr/>
        </p:nvCxnSpPr>
        <p:spPr>
          <a:xfrm>
            <a:off x="7092950" y="3284538"/>
            <a:ext cx="1079500" cy="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직선 화살표 연결선 22"/>
          <p:cNvCxnSpPr/>
          <p:nvPr/>
        </p:nvCxnSpPr>
        <p:spPr>
          <a:xfrm flipH="1">
            <a:off x="7092950" y="3860800"/>
            <a:ext cx="1079500" cy="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692" name="TextBox 23"/>
          <p:cNvSpPr txBox="1">
            <a:spLocks noChangeArrowheads="1"/>
          </p:cNvSpPr>
          <p:nvPr/>
        </p:nvSpPr>
        <p:spPr bwMode="auto">
          <a:xfrm>
            <a:off x="7164388" y="2946400"/>
            <a:ext cx="1008062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kumimoji="0" lang="ko-KR" altLang="en-US" sz="1600" b="1">
                <a:solidFill>
                  <a:srgbClr val="C00000"/>
                </a:solidFill>
                <a:latin typeface="맑은 고딕" pitchFamily="50" charset="-127"/>
                <a:ea typeface="맑은 고딕" pitchFamily="50" charset="-127"/>
              </a:rPr>
              <a:t>돈</a:t>
            </a:r>
            <a:r>
              <a:rPr kumimoji="0" lang="en-US" altLang="ko-KR" sz="1600" b="1">
                <a:solidFill>
                  <a:srgbClr val="C00000"/>
                </a:solidFill>
                <a:latin typeface="맑은 고딕" pitchFamily="50" charset="-127"/>
                <a:ea typeface="맑은 고딕" pitchFamily="50" charset="-127"/>
              </a:rPr>
              <a:t>(</a:t>
            </a:r>
            <a:r>
              <a:rPr kumimoji="0" lang="ko-KR" altLang="en-US" sz="1600" b="1">
                <a:solidFill>
                  <a:srgbClr val="C00000"/>
                </a:solidFill>
                <a:latin typeface="맑은 고딕" pitchFamily="50" charset="-127"/>
                <a:ea typeface="맑은 고딕" pitchFamily="50" charset="-127"/>
              </a:rPr>
              <a:t>원금</a:t>
            </a:r>
            <a:r>
              <a:rPr kumimoji="0" lang="en-US" altLang="ko-KR" sz="1600" b="1">
                <a:solidFill>
                  <a:srgbClr val="C00000"/>
                </a:solidFill>
                <a:latin typeface="맑은 고딕" pitchFamily="50" charset="-127"/>
                <a:ea typeface="맑은 고딕" pitchFamily="50" charset="-127"/>
              </a:rPr>
              <a:t>)</a:t>
            </a:r>
            <a:endParaRPr kumimoji="0" lang="ko-KR" altLang="en-US" sz="1600" b="1">
              <a:solidFill>
                <a:srgbClr val="C00000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8693" name="TextBox 24"/>
          <p:cNvSpPr txBox="1">
            <a:spLocks noChangeArrowheads="1"/>
          </p:cNvSpPr>
          <p:nvPr/>
        </p:nvSpPr>
        <p:spPr bwMode="auto">
          <a:xfrm>
            <a:off x="7019925" y="3860800"/>
            <a:ext cx="1223963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kumimoji="0" lang="ko-KR" altLang="en-US" sz="1600">
                <a:latin typeface="맑은 고딕" pitchFamily="50" charset="-127"/>
                <a:ea typeface="맑은 고딕" pitchFamily="50" charset="-127"/>
              </a:rPr>
              <a:t>채권의</a:t>
            </a:r>
            <a:r>
              <a:rPr kumimoji="0" lang="en-US" altLang="ko-KR" sz="1600">
                <a:latin typeface="맑은 고딕" pitchFamily="50" charset="-127"/>
                <a:ea typeface="맑은 고딕" pitchFamily="50" charset="-127"/>
              </a:rPr>
              <a:t/>
            </a:r>
            <a:br>
              <a:rPr kumimoji="0" lang="en-US" altLang="ko-KR" sz="1600">
                <a:latin typeface="맑은 고딕" pitchFamily="50" charset="-127"/>
                <a:ea typeface="맑은 고딕" pitchFamily="50" charset="-127"/>
              </a:rPr>
            </a:br>
            <a:r>
              <a:rPr kumimoji="0" lang="ko-KR" altLang="en-US" sz="1600">
                <a:latin typeface="맑은 고딕" pitchFamily="50" charset="-127"/>
                <a:ea typeface="맑은 고딕" pitchFamily="50" charset="-127"/>
              </a:rPr>
              <a:t>원금청구권 행사</a:t>
            </a:r>
          </a:p>
        </p:txBody>
      </p:sp>
      <p:sp>
        <p:nvSpPr>
          <p:cNvPr id="28694" name="TextBox 25"/>
          <p:cNvSpPr txBox="1">
            <a:spLocks noChangeArrowheads="1"/>
          </p:cNvSpPr>
          <p:nvPr/>
        </p:nvSpPr>
        <p:spPr bwMode="auto">
          <a:xfrm>
            <a:off x="6516688" y="1196975"/>
            <a:ext cx="22320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kumimoji="0" lang="en-US" altLang="ko-KR" b="1">
                <a:latin typeface="맑은 고딕" pitchFamily="50" charset="-127"/>
                <a:ea typeface="맑은 고딕" pitchFamily="50" charset="-127"/>
              </a:rPr>
              <a:t>3. </a:t>
            </a:r>
            <a:r>
              <a:rPr kumimoji="0" lang="ko-KR" altLang="en-US" b="1">
                <a:latin typeface="맑은 고딕" pitchFamily="50" charset="-127"/>
                <a:ea typeface="맑은 고딕" pitchFamily="50" charset="-127"/>
              </a:rPr>
              <a:t>계약 만료</a:t>
            </a:r>
          </a:p>
        </p:txBody>
      </p:sp>
      <p:cxnSp>
        <p:nvCxnSpPr>
          <p:cNvPr id="28" name="직선 연결선 27"/>
          <p:cNvCxnSpPr/>
          <p:nvPr/>
        </p:nvCxnSpPr>
        <p:spPr>
          <a:xfrm>
            <a:off x="3119438" y="1125538"/>
            <a:ext cx="0" cy="4967287"/>
          </a:xfrm>
          <a:prstGeom prst="line">
            <a:avLst/>
          </a:prstGeom>
          <a:ln w="25400">
            <a:solidFill>
              <a:srgbClr val="C0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직선 연결선 28"/>
          <p:cNvCxnSpPr/>
          <p:nvPr/>
        </p:nvCxnSpPr>
        <p:spPr>
          <a:xfrm>
            <a:off x="6156325" y="1125538"/>
            <a:ext cx="0" cy="4895850"/>
          </a:xfrm>
          <a:prstGeom prst="line">
            <a:avLst/>
          </a:prstGeom>
          <a:ln w="25400">
            <a:solidFill>
              <a:srgbClr val="C0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슬라이드 번호 개체 틀 2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4225211-3D64-4110-A3F0-D722A61D153A}" type="slidenum">
              <a:rPr lang="ko-KR" altLang="en-US"/>
              <a:pPr>
                <a:defRPr/>
              </a:pPr>
              <a:t>14</a:t>
            </a:fld>
            <a:endParaRPr lang="ko-KR" altLang="en-US"/>
          </a:p>
        </p:txBody>
      </p:sp>
      <p:sp>
        <p:nvSpPr>
          <p:cNvPr id="27" name="직사각형 26"/>
          <p:cNvSpPr/>
          <p:nvPr/>
        </p:nvSpPr>
        <p:spPr>
          <a:xfrm>
            <a:off x="5148263" y="4149725"/>
            <a:ext cx="719137" cy="19431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sz="1400" dirty="0">
                <a:solidFill>
                  <a:schemeClr val="tx1"/>
                </a:solidFill>
              </a:rPr>
              <a:t>채권</a:t>
            </a:r>
            <a:endParaRPr kumimoji="0" lang="en-US" altLang="ko-KR" sz="1400" dirty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sz="1400" dirty="0">
                <a:solidFill>
                  <a:schemeClr val="tx1"/>
                </a:solidFill>
              </a:rPr>
              <a:t>투자자</a:t>
            </a:r>
            <a:endParaRPr kumimoji="0" lang="en-US" altLang="ko-KR" sz="1400" dirty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 altLang="ko-KR" sz="1400" dirty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400" dirty="0">
                <a:solidFill>
                  <a:schemeClr val="tx1"/>
                </a:solidFill>
              </a:rPr>
              <a:t>(</a:t>
            </a:r>
            <a:r>
              <a:rPr kumimoji="0" lang="ko-KR" altLang="en-US" sz="1400" dirty="0">
                <a:solidFill>
                  <a:schemeClr val="tx1"/>
                </a:solidFill>
              </a:rPr>
              <a:t>자본공급자</a:t>
            </a:r>
            <a:r>
              <a:rPr kumimoji="0" lang="en-US" altLang="ko-KR" sz="1400" dirty="0">
                <a:solidFill>
                  <a:schemeClr val="tx1"/>
                </a:solidFill>
              </a:rPr>
              <a:t>)</a:t>
            </a:r>
            <a:endParaRPr kumimoji="0" lang="ko-KR" altLang="en-US" sz="1400" dirty="0">
              <a:solidFill>
                <a:schemeClr val="tx1"/>
              </a:solidFill>
            </a:endParaRPr>
          </a:p>
        </p:txBody>
      </p:sp>
      <p:cxnSp>
        <p:nvCxnSpPr>
          <p:cNvPr id="32" name="직선 화살표 연결선 31"/>
          <p:cNvCxnSpPr>
            <a:stCxn id="13" idx="2"/>
            <a:endCxn id="27" idx="1"/>
          </p:cNvCxnSpPr>
          <p:nvPr/>
        </p:nvCxnSpPr>
        <p:spPr>
          <a:xfrm>
            <a:off x="3708400" y="3860800"/>
            <a:ext cx="1439863" cy="1260475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직선 화살표 연결선 33"/>
          <p:cNvCxnSpPr/>
          <p:nvPr/>
        </p:nvCxnSpPr>
        <p:spPr>
          <a:xfrm flipH="1" flipV="1">
            <a:off x="3492500" y="3860800"/>
            <a:ext cx="1655763" cy="1439863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701" name="TextBox 36"/>
          <p:cNvSpPr txBox="1">
            <a:spLocks noChangeArrowheads="1"/>
          </p:cNvSpPr>
          <p:nvPr/>
        </p:nvSpPr>
        <p:spPr bwMode="auto">
          <a:xfrm>
            <a:off x="4176713" y="3860800"/>
            <a:ext cx="863600" cy="585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kumimoji="0" lang="ko-KR" altLang="en-US" sz="1600">
                <a:latin typeface="맑은 고딕" pitchFamily="50" charset="-127"/>
                <a:ea typeface="맑은 고딕" pitchFamily="50" charset="-127"/>
              </a:rPr>
              <a:t>채권</a:t>
            </a:r>
            <a:endParaRPr kumimoji="0" lang="en-US" altLang="ko-KR" sz="160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kumimoji="0" lang="en-US" altLang="ko-KR" sz="1600">
                <a:latin typeface="맑은 고딕" pitchFamily="50" charset="-127"/>
                <a:ea typeface="맑은 고딕" pitchFamily="50" charset="-127"/>
              </a:rPr>
              <a:t>(</a:t>
            </a:r>
            <a:r>
              <a:rPr kumimoji="0" lang="ko-KR" altLang="en-US" sz="1600">
                <a:latin typeface="맑은 고딕" pitchFamily="50" charset="-127"/>
                <a:ea typeface="맑은 고딕" pitchFamily="50" charset="-127"/>
              </a:rPr>
              <a:t>매각</a:t>
            </a:r>
            <a:r>
              <a:rPr kumimoji="0" lang="en-US" altLang="ko-KR" sz="1600">
                <a:latin typeface="맑은 고딕" pitchFamily="50" charset="-127"/>
                <a:ea typeface="맑은 고딕" pitchFamily="50" charset="-127"/>
              </a:rPr>
              <a:t>)</a:t>
            </a:r>
            <a:endParaRPr kumimoji="0" lang="ko-KR" altLang="en-US" sz="160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8702" name="TextBox 37"/>
          <p:cNvSpPr txBox="1">
            <a:spLocks noChangeArrowheads="1"/>
          </p:cNvSpPr>
          <p:nvPr/>
        </p:nvSpPr>
        <p:spPr bwMode="auto">
          <a:xfrm>
            <a:off x="3635375" y="4616450"/>
            <a:ext cx="1223963" cy="585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kumimoji="0" lang="ko-KR" altLang="en-US" sz="1600" b="1">
                <a:solidFill>
                  <a:srgbClr val="C00000"/>
                </a:solidFill>
                <a:latin typeface="맑은 고딕" pitchFamily="50" charset="-127"/>
                <a:ea typeface="맑은 고딕" pitchFamily="50" charset="-127"/>
              </a:rPr>
              <a:t>돈</a:t>
            </a:r>
            <a:endParaRPr kumimoji="0" lang="en-US" altLang="ko-KR" sz="1600" b="1">
              <a:solidFill>
                <a:srgbClr val="C00000"/>
              </a:solidFill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kumimoji="0" lang="en-US" altLang="ko-KR" sz="1600" b="1">
                <a:solidFill>
                  <a:srgbClr val="C00000"/>
                </a:solidFill>
                <a:latin typeface="맑은 고딕" pitchFamily="50" charset="-127"/>
                <a:ea typeface="맑은 고딕" pitchFamily="50" charset="-127"/>
              </a:rPr>
              <a:t>(</a:t>
            </a:r>
            <a:r>
              <a:rPr kumimoji="0" lang="ko-KR" altLang="en-US" sz="1600" b="1">
                <a:solidFill>
                  <a:srgbClr val="C00000"/>
                </a:solidFill>
                <a:latin typeface="맑은 고딕" pitchFamily="50" charset="-127"/>
                <a:ea typeface="맑은 고딕" pitchFamily="50" charset="-127"/>
              </a:rPr>
              <a:t>매입대금</a:t>
            </a:r>
            <a:r>
              <a:rPr kumimoji="0" lang="en-US" altLang="ko-KR" sz="1600" b="1">
                <a:solidFill>
                  <a:srgbClr val="C00000"/>
                </a:solidFill>
                <a:latin typeface="맑은 고딕" pitchFamily="50" charset="-127"/>
                <a:ea typeface="맑은 고딕" pitchFamily="50" charset="-127"/>
              </a:rPr>
              <a:t>)</a:t>
            </a:r>
            <a:endParaRPr kumimoji="0" lang="ko-KR" altLang="en-US" sz="1600" b="1">
              <a:solidFill>
                <a:srgbClr val="C00000"/>
              </a:solidFill>
              <a:latin typeface="맑은 고딕" pitchFamily="50" charset="-127"/>
              <a:ea typeface="맑은 고딕" pitchFamily="50" charset="-127"/>
            </a:endParaRPr>
          </a:p>
        </p:txBody>
      </p:sp>
    </p:spTree>
  </p:cSld>
  <p:clrMapOvr>
    <a:masterClrMapping/>
  </p:clrMapOvr>
  <p:transition>
    <p:sndAc>
      <p:stSnd>
        <p:snd r:embed="rId2" name="type.wav"/>
      </p:stSnd>
    </p:sndAc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주식 발행</a:t>
            </a:r>
            <a:r>
              <a:rPr lang="en-US" altLang="ko-KR" smtClean="0"/>
              <a:t>, </a:t>
            </a:r>
            <a:r>
              <a:rPr lang="ko-KR" altLang="en-US" smtClean="0"/>
              <a:t>거래</a:t>
            </a:r>
          </a:p>
        </p:txBody>
      </p:sp>
      <p:sp>
        <p:nvSpPr>
          <p:cNvPr id="4" name="직사각형 3"/>
          <p:cNvSpPr/>
          <p:nvPr/>
        </p:nvSpPr>
        <p:spPr>
          <a:xfrm>
            <a:off x="323850" y="2492375"/>
            <a:ext cx="719138" cy="266541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sz="1400" dirty="0">
                <a:solidFill>
                  <a:schemeClr val="tx1"/>
                </a:solidFill>
              </a:rPr>
              <a:t>주식</a:t>
            </a:r>
            <a:r>
              <a:rPr kumimoji="0" lang="en-US" altLang="ko-KR" sz="1400" dirty="0">
                <a:solidFill>
                  <a:schemeClr val="tx1"/>
                </a:solidFill>
              </a:rPr>
              <a:t/>
            </a:r>
            <a:br>
              <a:rPr kumimoji="0" lang="en-US" altLang="ko-KR" sz="1400" dirty="0">
                <a:solidFill>
                  <a:schemeClr val="tx1"/>
                </a:solidFill>
              </a:rPr>
            </a:br>
            <a:r>
              <a:rPr kumimoji="0" lang="ko-KR" altLang="en-US" sz="1400" dirty="0">
                <a:solidFill>
                  <a:schemeClr val="tx1"/>
                </a:solidFill>
              </a:rPr>
              <a:t>발행자</a:t>
            </a:r>
            <a:endParaRPr kumimoji="0" lang="en-US" altLang="ko-KR" sz="1400" dirty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 altLang="ko-KR" sz="1400" dirty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400" dirty="0">
                <a:solidFill>
                  <a:schemeClr val="tx1"/>
                </a:solidFill>
              </a:rPr>
              <a:t>(</a:t>
            </a:r>
            <a:r>
              <a:rPr kumimoji="0" lang="ko-KR" altLang="en-US" sz="1400" dirty="0">
                <a:solidFill>
                  <a:schemeClr val="tx1"/>
                </a:solidFill>
              </a:rPr>
              <a:t>자본</a:t>
            </a:r>
            <a:endParaRPr kumimoji="0" lang="en-US" altLang="ko-KR" sz="1400" dirty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sz="1400" dirty="0">
                <a:solidFill>
                  <a:schemeClr val="tx1"/>
                </a:solidFill>
              </a:rPr>
              <a:t>수요자</a:t>
            </a:r>
            <a:r>
              <a:rPr kumimoji="0" lang="en-US" altLang="ko-KR" sz="1400" dirty="0">
                <a:solidFill>
                  <a:schemeClr val="tx1"/>
                </a:solidFill>
              </a:rPr>
              <a:t>)</a:t>
            </a:r>
            <a:r>
              <a:rPr kumimoji="0" lang="ko-KR" altLang="en-US" sz="1400" dirty="0">
                <a:solidFill>
                  <a:schemeClr val="tx1"/>
                </a:solidFill>
              </a:rPr>
              <a:t> </a:t>
            </a:r>
            <a:endParaRPr kumimoji="0" lang="ko-KR" altLang="en-US" sz="1400" dirty="0">
              <a:solidFill>
                <a:schemeClr val="tx1"/>
              </a:solidFill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2124075" y="2492375"/>
            <a:ext cx="719138" cy="266541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sz="1400" dirty="0">
                <a:solidFill>
                  <a:schemeClr val="tx1"/>
                </a:solidFill>
              </a:rPr>
              <a:t>주식</a:t>
            </a:r>
            <a:r>
              <a:rPr kumimoji="0" lang="en-US" altLang="ko-KR" sz="1400" dirty="0">
                <a:solidFill>
                  <a:schemeClr val="tx1"/>
                </a:solidFill>
              </a:rPr>
              <a:t/>
            </a:r>
            <a:br>
              <a:rPr kumimoji="0" lang="en-US" altLang="ko-KR" sz="1400" dirty="0">
                <a:solidFill>
                  <a:schemeClr val="tx1"/>
                </a:solidFill>
              </a:rPr>
            </a:br>
            <a:r>
              <a:rPr kumimoji="0" lang="ko-KR" altLang="en-US" sz="1400" dirty="0">
                <a:solidFill>
                  <a:schemeClr val="tx1"/>
                </a:solidFill>
              </a:rPr>
              <a:t>투자자</a:t>
            </a:r>
            <a:endParaRPr kumimoji="0" lang="en-US" altLang="ko-KR" sz="1400" dirty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 altLang="ko-KR" sz="1400" dirty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400" dirty="0">
                <a:solidFill>
                  <a:schemeClr val="tx1"/>
                </a:solidFill>
              </a:rPr>
              <a:t>(</a:t>
            </a:r>
            <a:r>
              <a:rPr kumimoji="0" lang="ko-KR" altLang="en-US" sz="1400" dirty="0">
                <a:solidFill>
                  <a:schemeClr val="tx1"/>
                </a:solidFill>
              </a:rPr>
              <a:t>자본공급자</a:t>
            </a:r>
            <a:r>
              <a:rPr kumimoji="0" lang="en-US" altLang="ko-KR" sz="1400" dirty="0">
                <a:solidFill>
                  <a:schemeClr val="tx1"/>
                </a:solidFill>
              </a:rPr>
              <a:t>)</a:t>
            </a:r>
            <a:endParaRPr kumimoji="0" lang="ko-KR" altLang="en-US" sz="1400" dirty="0">
              <a:solidFill>
                <a:schemeClr val="tx1"/>
              </a:solidFill>
            </a:endParaRPr>
          </a:p>
        </p:txBody>
      </p:sp>
      <p:cxnSp>
        <p:nvCxnSpPr>
          <p:cNvPr id="7" name="직선 화살표 연결선 6"/>
          <p:cNvCxnSpPr/>
          <p:nvPr/>
        </p:nvCxnSpPr>
        <p:spPr>
          <a:xfrm>
            <a:off x="1042988" y="3573463"/>
            <a:ext cx="1081087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직선 화살표 연결선 8"/>
          <p:cNvCxnSpPr/>
          <p:nvPr/>
        </p:nvCxnSpPr>
        <p:spPr>
          <a:xfrm flipH="1">
            <a:off x="1042988" y="4149725"/>
            <a:ext cx="1081087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702" name="TextBox 9"/>
          <p:cNvSpPr txBox="1">
            <a:spLocks noChangeArrowheads="1"/>
          </p:cNvSpPr>
          <p:nvPr/>
        </p:nvSpPr>
        <p:spPr bwMode="auto">
          <a:xfrm>
            <a:off x="1187450" y="3233738"/>
            <a:ext cx="720725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kumimoji="0" lang="ko-KR" altLang="en-US" sz="1600">
                <a:latin typeface="맑은 고딕" pitchFamily="50" charset="-127"/>
                <a:ea typeface="맑은 고딕" pitchFamily="50" charset="-127"/>
              </a:rPr>
              <a:t>주식</a:t>
            </a:r>
          </a:p>
        </p:txBody>
      </p:sp>
      <p:sp>
        <p:nvSpPr>
          <p:cNvPr id="29703" name="TextBox 10"/>
          <p:cNvSpPr txBox="1">
            <a:spLocks noChangeArrowheads="1"/>
          </p:cNvSpPr>
          <p:nvPr/>
        </p:nvSpPr>
        <p:spPr bwMode="auto">
          <a:xfrm>
            <a:off x="1187450" y="4149725"/>
            <a:ext cx="720725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kumimoji="0" lang="ko-KR" altLang="en-US" sz="1600" b="1">
                <a:solidFill>
                  <a:srgbClr val="C00000"/>
                </a:solidFill>
                <a:latin typeface="맑은 고딕" pitchFamily="50" charset="-127"/>
                <a:ea typeface="맑은 고딕" pitchFamily="50" charset="-127"/>
              </a:rPr>
              <a:t>돈</a:t>
            </a:r>
          </a:p>
        </p:txBody>
      </p:sp>
      <p:sp>
        <p:nvSpPr>
          <p:cNvPr id="29704" name="TextBox 11"/>
          <p:cNvSpPr txBox="1">
            <a:spLocks noChangeArrowheads="1"/>
          </p:cNvSpPr>
          <p:nvPr/>
        </p:nvSpPr>
        <p:spPr bwMode="auto">
          <a:xfrm>
            <a:off x="468313" y="1484313"/>
            <a:ext cx="22320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kumimoji="0" lang="en-US" altLang="ko-KR" b="1">
                <a:latin typeface="맑은 고딕" pitchFamily="50" charset="-127"/>
                <a:ea typeface="맑은 고딕" pitchFamily="50" charset="-127"/>
              </a:rPr>
              <a:t>1. </a:t>
            </a:r>
            <a:r>
              <a:rPr kumimoji="0" lang="ko-KR" altLang="en-US" b="1">
                <a:latin typeface="맑은 고딕" pitchFamily="50" charset="-127"/>
                <a:ea typeface="맑은 고딕" pitchFamily="50" charset="-127"/>
              </a:rPr>
              <a:t>최초 계약 시점</a:t>
            </a:r>
          </a:p>
        </p:txBody>
      </p:sp>
      <p:sp>
        <p:nvSpPr>
          <p:cNvPr id="13" name="직사각형 12"/>
          <p:cNvSpPr/>
          <p:nvPr/>
        </p:nvSpPr>
        <p:spPr>
          <a:xfrm>
            <a:off x="3851275" y="2492375"/>
            <a:ext cx="720725" cy="266541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sz="1400" dirty="0">
                <a:solidFill>
                  <a:schemeClr val="tx1"/>
                </a:solidFill>
              </a:rPr>
              <a:t>주식</a:t>
            </a:r>
            <a:r>
              <a:rPr kumimoji="0" lang="en-US" altLang="ko-KR" sz="1400" dirty="0">
                <a:solidFill>
                  <a:schemeClr val="tx1"/>
                </a:solidFill>
              </a:rPr>
              <a:t/>
            </a:r>
            <a:br>
              <a:rPr kumimoji="0" lang="en-US" altLang="ko-KR" sz="1400" dirty="0">
                <a:solidFill>
                  <a:schemeClr val="tx1"/>
                </a:solidFill>
              </a:rPr>
            </a:br>
            <a:r>
              <a:rPr kumimoji="0" lang="ko-KR" altLang="en-US" sz="1400" dirty="0">
                <a:solidFill>
                  <a:schemeClr val="tx1"/>
                </a:solidFill>
              </a:rPr>
              <a:t>발행자</a:t>
            </a:r>
            <a:endParaRPr kumimoji="0" lang="en-US" altLang="ko-KR" sz="1400" dirty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 altLang="ko-KR" sz="1400" dirty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400" dirty="0">
                <a:solidFill>
                  <a:schemeClr val="tx1"/>
                </a:solidFill>
              </a:rPr>
              <a:t>(</a:t>
            </a:r>
            <a:r>
              <a:rPr kumimoji="0" lang="ko-KR" altLang="en-US" sz="1400" dirty="0">
                <a:solidFill>
                  <a:schemeClr val="tx1"/>
                </a:solidFill>
              </a:rPr>
              <a:t>자본</a:t>
            </a:r>
            <a:endParaRPr kumimoji="0" lang="en-US" altLang="ko-KR" sz="1400" dirty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sz="1400" dirty="0">
                <a:solidFill>
                  <a:schemeClr val="tx1"/>
                </a:solidFill>
              </a:rPr>
              <a:t>수요자</a:t>
            </a:r>
            <a:r>
              <a:rPr kumimoji="0" lang="en-US" altLang="ko-KR" sz="1400" dirty="0">
                <a:solidFill>
                  <a:schemeClr val="tx1"/>
                </a:solidFill>
              </a:rPr>
              <a:t>)</a:t>
            </a:r>
            <a:r>
              <a:rPr kumimoji="0" lang="ko-KR" altLang="en-US" sz="1400" dirty="0">
                <a:solidFill>
                  <a:schemeClr val="tx1"/>
                </a:solidFill>
              </a:rPr>
              <a:t> </a:t>
            </a:r>
            <a:endParaRPr kumimoji="0" lang="ko-KR" altLang="en-US" sz="1400" dirty="0">
              <a:solidFill>
                <a:schemeClr val="tx1"/>
              </a:solidFill>
            </a:endParaRPr>
          </a:p>
        </p:txBody>
      </p:sp>
      <p:sp>
        <p:nvSpPr>
          <p:cNvPr id="14" name="직사각형 13"/>
          <p:cNvSpPr/>
          <p:nvPr/>
        </p:nvSpPr>
        <p:spPr>
          <a:xfrm>
            <a:off x="5651500" y="2492375"/>
            <a:ext cx="720725" cy="266541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sz="1400" dirty="0">
                <a:solidFill>
                  <a:schemeClr val="tx1"/>
                </a:solidFill>
              </a:rPr>
              <a:t>주식</a:t>
            </a:r>
            <a:r>
              <a:rPr kumimoji="0" lang="en-US" altLang="ko-KR" sz="1400" dirty="0">
                <a:solidFill>
                  <a:schemeClr val="tx1"/>
                </a:solidFill>
              </a:rPr>
              <a:t/>
            </a:r>
            <a:br>
              <a:rPr kumimoji="0" lang="en-US" altLang="ko-KR" sz="1400" dirty="0">
                <a:solidFill>
                  <a:schemeClr val="tx1"/>
                </a:solidFill>
              </a:rPr>
            </a:br>
            <a:r>
              <a:rPr kumimoji="0" lang="ko-KR" altLang="en-US" sz="1400" dirty="0">
                <a:solidFill>
                  <a:schemeClr val="tx1"/>
                </a:solidFill>
              </a:rPr>
              <a:t>투자자</a:t>
            </a:r>
            <a:endParaRPr kumimoji="0" lang="en-US" altLang="ko-KR" sz="1400" dirty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 altLang="ko-KR" sz="1400" dirty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400" dirty="0">
                <a:solidFill>
                  <a:schemeClr val="tx1"/>
                </a:solidFill>
              </a:rPr>
              <a:t>(</a:t>
            </a:r>
            <a:r>
              <a:rPr kumimoji="0" lang="ko-KR" altLang="en-US" sz="1400" dirty="0">
                <a:solidFill>
                  <a:schemeClr val="tx1"/>
                </a:solidFill>
              </a:rPr>
              <a:t>자본공급자</a:t>
            </a:r>
            <a:r>
              <a:rPr kumimoji="0" lang="en-US" altLang="ko-KR" sz="1400" dirty="0">
                <a:solidFill>
                  <a:schemeClr val="tx1"/>
                </a:solidFill>
              </a:rPr>
              <a:t>)</a:t>
            </a:r>
            <a:endParaRPr kumimoji="0" lang="ko-KR" altLang="en-US" sz="1400" dirty="0">
              <a:solidFill>
                <a:schemeClr val="tx1"/>
              </a:solidFill>
            </a:endParaRPr>
          </a:p>
        </p:txBody>
      </p:sp>
      <p:cxnSp>
        <p:nvCxnSpPr>
          <p:cNvPr id="15" name="직선 화살표 연결선 14"/>
          <p:cNvCxnSpPr/>
          <p:nvPr/>
        </p:nvCxnSpPr>
        <p:spPr>
          <a:xfrm>
            <a:off x="4572000" y="3573463"/>
            <a:ext cx="10795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직선 화살표 연결선 15"/>
          <p:cNvCxnSpPr/>
          <p:nvPr/>
        </p:nvCxnSpPr>
        <p:spPr>
          <a:xfrm flipH="1">
            <a:off x="4572000" y="4149725"/>
            <a:ext cx="10795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709" name="TextBox 16"/>
          <p:cNvSpPr txBox="1">
            <a:spLocks noChangeArrowheads="1"/>
          </p:cNvSpPr>
          <p:nvPr/>
        </p:nvSpPr>
        <p:spPr bwMode="auto">
          <a:xfrm>
            <a:off x="4532313" y="3233738"/>
            <a:ext cx="1081087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kumimoji="0" lang="ko-KR" altLang="en-US" sz="1600" b="1">
                <a:solidFill>
                  <a:srgbClr val="C00000"/>
                </a:solidFill>
                <a:latin typeface="맑은 고딕" pitchFamily="50" charset="-127"/>
                <a:ea typeface="맑은 고딕" pitchFamily="50" charset="-127"/>
              </a:rPr>
              <a:t>돈</a:t>
            </a:r>
            <a:r>
              <a:rPr kumimoji="0" lang="en-US" altLang="ko-KR" sz="1600" b="1">
                <a:solidFill>
                  <a:srgbClr val="C00000"/>
                </a:solidFill>
                <a:latin typeface="맑은 고딕" pitchFamily="50" charset="-127"/>
                <a:ea typeface="맑은 고딕" pitchFamily="50" charset="-127"/>
              </a:rPr>
              <a:t>(</a:t>
            </a:r>
            <a:r>
              <a:rPr kumimoji="0" lang="ko-KR" altLang="en-US" sz="1600" b="1">
                <a:solidFill>
                  <a:srgbClr val="C00000"/>
                </a:solidFill>
                <a:latin typeface="맑은 고딕" pitchFamily="50" charset="-127"/>
                <a:ea typeface="맑은 고딕" pitchFamily="50" charset="-127"/>
              </a:rPr>
              <a:t>배당</a:t>
            </a:r>
            <a:r>
              <a:rPr kumimoji="0" lang="en-US" altLang="ko-KR" sz="1600" b="1">
                <a:solidFill>
                  <a:srgbClr val="C00000"/>
                </a:solidFill>
                <a:latin typeface="맑은 고딕" pitchFamily="50" charset="-127"/>
                <a:ea typeface="맑은 고딕" pitchFamily="50" charset="-127"/>
              </a:rPr>
              <a:t>)</a:t>
            </a:r>
            <a:endParaRPr kumimoji="0" lang="ko-KR" altLang="en-US" sz="1600" b="1">
              <a:solidFill>
                <a:srgbClr val="C00000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9710" name="TextBox 17"/>
          <p:cNvSpPr txBox="1">
            <a:spLocks noChangeArrowheads="1"/>
          </p:cNvSpPr>
          <p:nvPr/>
        </p:nvSpPr>
        <p:spPr bwMode="auto">
          <a:xfrm>
            <a:off x="4500563" y="4149725"/>
            <a:ext cx="1223962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kumimoji="0" lang="ko-KR" altLang="en-US" sz="1600">
                <a:latin typeface="맑은 고딕" pitchFamily="50" charset="-127"/>
                <a:ea typeface="맑은 고딕" pitchFamily="50" charset="-127"/>
              </a:rPr>
              <a:t>주식의</a:t>
            </a:r>
            <a:r>
              <a:rPr kumimoji="0" lang="en-US" altLang="ko-KR" sz="1600">
                <a:latin typeface="맑은 고딕" pitchFamily="50" charset="-127"/>
                <a:ea typeface="맑은 고딕" pitchFamily="50" charset="-127"/>
              </a:rPr>
              <a:t/>
            </a:r>
            <a:br>
              <a:rPr kumimoji="0" lang="en-US" altLang="ko-KR" sz="1600">
                <a:latin typeface="맑은 고딕" pitchFamily="50" charset="-127"/>
                <a:ea typeface="맑은 고딕" pitchFamily="50" charset="-127"/>
              </a:rPr>
            </a:br>
            <a:r>
              <a:rPr kumimoji="0" lang="ko-KR" altLang="en-US" sz="1600">
                <a:latin typeface="맑은 고딕" pitchFamily="50" charset="-127"/>
                <a:ea typeface="맑은 고딕" pitchFamily="50" charset="-127"/>
              </a:rPr>
              <a:t>배당권</a:t>
            </a:r>
            <a:r>
              <a:rPr kumimoji="0" lang="en-US" altLang="ko-KR" sz="1600">
                <a:latin typeface="맑은 고딕" pitchFamily="50" charset="-127"/>
                <a:ea typeface="맑은 고딕" pitchFamily="50" charset="-127"/>
              </a:rPr>
              <a:t/>
            </a:r>
            <a:br>
              <a:rPr kumimoji="0" lang="en-US" altLang="ko-KR" sz="1600">
                <a:latin typeface="맑은 고딕" pitchFamily="50" charset="-127"/>
                <a:ea typeface="맑은 고딕" pitchFamily="50" charset="-127"/>
              </a:rPr>
            </a:br>
            <a:r>
              <a:rPr kumimoji="0" lang="ko-KR" altLang="en-US" sz="1600">
                <a:latin typeface="맑은 고딕" pitchFamily="50" charset="-127"/>
                <a:ea typeface="맑은 고딕" pitchFamily="50" charset="-127"/>
              </a:rPr>
              <a:t>행사</a:t>
            </a:r>
          </a:p>
        </p:txBody>
      </p:sp>
      <p:sp>
        <p:nvSpPr>
          <p:cNvPr id="29711" name="TextBox 18"/>
          <p:cNvSpPr txBox="1">
            <a:spLocks noChangeArrowheads="1"/>
          </p:cNvSpPr>
          <p:nvPr/>
        </p:nvSpPr>
        <p:spPr bwMode="auto">
          <a:xfrm>
            <a:off x="4859338" y="1484313"/>
            <a:ext cx="2233612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kumimoji="0" lang="en-US" altLang="ko-KR" b="1">
                <a:latin typeface="맑은 고딕" pitchFamily="50" charset="-127"/>
                <a:ea typeface="맑은 고딕" pitchFamily="50" charset="-127"/>
              </a:rPr>
              <a:t>2. </a:t>
            </a:r>
            <a:r>
              <a:rPr kumimoji="0" lang="ko-KR" altLang="en-US" b="1">
                <a:latin typeface="맑은 고딕" pitchFamily="50" charset="-127"/>
                <a:ea typeface="맑은 고딕" pitchFamily="50" charset="-127"/>
              </a:rPr>
              <a:t>계약 이후</a:t>
            </a:r>
          </a:p>
        </p:txBody>
      </p:sp>
      <p:cxnSp>
        <p:nvCxnSpPr>
          <p:cNvPr id="28" name="직선 연결선 27"/>
          <p:cNvCxnSpPr/>
          <p:nvPr/>
        </p:nvCxnSpPr>
        <p:spPr>
          <a:xfrm>
            <a:off x="3348038" y="1557338"/>
            <a:ext cx="0" cy="4248150"/>
          </a:xfrm>
          <a:prstGeom prst="line">
            <a:avLst/>
          </a:prstGeom>
          <a:ln w="25400">
            <a:solidFill>
              <a:srgbClr val="C0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직사각형 26"/>
          <p:cNvSpPr/>
          <p:nvPr/>
        </p:nvSpPr>
        <p:spPr>
          <a:xfrm>
            <a:off x="7451725" y="2492375"/>
            <a:ext cx="720725" cy="266541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sz="1400" dirty="0">
                <a:solidFill>
                  <a:schemeClr val="tx1"/>
                </a:solidFill>
              </a:rPr>
              <a:t>주식</a:t>
            </a:r>
            <a:r>
              <a:rPr kumimoji="0" lang="en-US" altLang="ko-KR" sz="1400" dirty="0">
                <a:solidFill>
                  <a:schemeClr val="tx1"/>
                </a:solidFill>
              </a:rPr>
              <a:t/>
            </a:r>
            <a:br>
              <a:rPr kumimoji="0" lang="en-US" altLang="ko-KR" sz="1400" dirty="0">
                <a:solidFill>
                  <a:schemeClr val="tx1"/>
                </a:solidFill>
              </a:rPr>
            </a:br>
            <a:r>
              <a:rPr kumimoji="0" lang="ko-KR" altLang="en-US" sz="1400" dirty="0">
                <a:solidFill>
                  <a:schemeClr val="tx1"/>
                </a:solidFill>
              </a:rPr>
              <a:t>투자자</a:t>
            </a:r>
            <a:endParaRPr kumimoji="0" lang="en-US" altLang="ko-KR" sz="1400" dirty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 altLang="ko-KR" sz="1400" dirty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400" dirty="0">
                <a:solidFill>
                  <a:schemeClr val="tx1"/>
                </a:solidFill>
              </a:rPr>
              <a:t>(</a:t>
            </a:r>
            <a:r>
              <a:rPr kumimoji="0" lang="ko-KR" altLang="en-US" sz="1400" dirty="0">
                <a:solidFill>
                  <a:schemeClr val="tx1"/>
                </a:solidFill>
              </a:rPr>
              <a:t>자본공급자</a:t>
            </a:r>
            <a:r>
              <a:rPr kumimoji="0" lang="en-US" altLang="ko-KR" sz="1400" dirty="0">
                <a:solidFill>
                  <a:schemeClr val="tx1"/>
                </a:solidFill>
              </a:rPr>
              <a:t>)</a:t>
            </a:r>
            <a:endParaRPr kumimoji="0" lang="ko-KR" altLang="en-US" sz="1400" dirty="0">
              <a:solidFill>
                <a:schemeClr val="tx1"/>
              </a:solidFill>
            </a:endParaRPr>
          </a:p>
        </p:txBody>
      </p:sp>
      <p:cxnSp>
        <p:nvCxnSpPr>
          <p:cNvPr id="30" name="직선 화살표 연결선 29"/>
          <p:cNvCxnSpPr/>
          <p:nvPr/>
        </p:nvCxnSpPr>
        <p:spPr>
          <a:xfrm>
            <a:off x="6372225" y="3606800"/>
            <a:ext cx="1079500" cy="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직선 화살표 연결선 30"/>
          <p:cNvCxnSpPr/>
          <p:nvPr/>
        </p:nvCxnSpPr>
        <p:spPr>
          <a:xfrm flipH="1">
            <a:off x="6372225" y="4181475"/>
            <a:ext cx="10795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716" name="TextBox 31"/>
          <p:cNvSpPr txBox="1">
            <a:spLocks noChangeArrowheads="1"/>
          </p:cNvSpPr>
          <p:nvPr/>
        </p:nvSpPr>
        <p:spPr bwMode="auto">
          <a:xfrm>
            <a:off x="6443663" y="2997200"/>
            <a:ext cx="865187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kumimoji="0" lang="ko-KR" altLang="en-US" sz="1600">
                <a:latin typeface="맑은 고딕" pitchFamily="50" charset="-127"/>
                <a:ea typeface="맑은 고딕" pitchFamily="50" charset="-127"/>
              </a:rPr>
              <a:t>주식</a:t>
            </a:r>
            <a:r>
              <a:rPr kumimoji="0" lang="en-US" altLang="ko-KR" sz="1600">
                <a:latin typeface="맑은 고딕" pitchFamily="50" charset="-127"/>
                <a:ea typeface="맑은 고딕" pitchFamily="50" charset="-127"/>
              </a:rPr>
              <a:t/>
            </a:r>
            <a:br>
              <a:rPr kumimoji="0" lang="en-US" altLang="ko-KR" sz="1600">
                <a:latin typeface="맑은 고딕" pitchFamily="50" charset="-127"/>
                <a:ea typeface="맑은 고딕" pitchFamily="50" charset="-127"/>
              </a:rPr>
            </a:br>
            <a:r>
              <a:rPr kumimoji="0" lang="en-US" altLang="ko-KR" sz="1600">
                <a:latin typeface="맑은 고딕" pitchFamily="50" charset="-127"/>
                <a:ea typeface="맑은 고딕" pitchFamily="50" charset="-127"/>
              </a:rPr>
              <a:t>(</a:t>
            </a:r>
            <a:r>
              <a:rPr kumimoji="0" lang="ko-KR" altLang="en-US" sz="1600">
                <a:latin typeface="맑은 고딕" pitchFamily="50" charset="-127"/>
                <a:ea typeface="맑은 고딕" pitchFamily="50" charset="-127"/>
              </a:rPr>
              <a:t>매각</a:t>
            </a:r>
            <a:r>
              <a:rPr kumimoji="0" lang="en-US" altLang="ko-KR" sz="1600">
                <a:latin typeface="맑은 고딕" pitchFamily="50" charset="-127"/>
                <a:ea typeface="맑은 고딕" pitchFamily="50" charset="-127"/>
              </a:rPr>
              <a:t>)</a:t>
            </a:r>
            <a:endParaRPr kumimoji="0" lang="ko-KR" altLang="en-US" sz="160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9717" name="TextBox 32"/>
          <p:cNvSpPr txBox="1">
            <a:spLocks noChangeArrowheads="1"/>
          </p:cNvSpPr>
          <p:nvPr/>
        </p:nvSpPr>
        <p:spPr bwMode="auto">
          <a:xfrm>
            <a:off x="6300788" y="4181475"/>
            <a:ext cx="1223962" cy="585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kumimoji="0" lang="ko-KR" altLang="en-US" sz="1600" b="1">
                <a:solidFill>
                  <a:srgbClr val="C00000"/>
                </a:solidFill>
                <a:latin typeface="맑은 고딕" pitchFamily="50" charset="-127"/>
                <a:ea typeface="맑은 고딕" pitchFamily="50" charset="-127"/>
              </a:rPr>
              <a:t>돈</a:t>
            </a:r>
            <a:r>
              <a:rPr kumimoji="0" lang="en-US" altLang="ko-KR" sz="1600" b="1">
                <a:solidFill>
                  <a:srgbClr val="C00000"/>
                </a:solidFill>
                <a:latin typeface="맑은 고딕" pitchFamily="50" charset="-127"/>
                <a:ea typeface="맑은 고딕" pitchFamily="50" charset="-127"/>
              </a:rPr>
              <a:t/>
            </a:r>
            <a:br>
              <a:rPr kumimoji="0" lang="en-US" altLang="ko-KR" sz="1600" b="1">
                <a:solidFill>
                  <a:srgbClr val="C00000"/>
                </a:solidFill>
                <a:latin typeface="맑은 고딕" pitchFamily="50" charset="-127"/>
                <a:ea typeface="맑은 고딕" pitchFamily="50" charset="-127"/>
              </a:rPr>
            </a:br>
            <a:r>
              <a:rPr kumimoji="0" lang="en-US" altLang="ko-KR" sz="1600" b="1">
                <a:solidFill>
                  <a:srgbClr val="C00000"/>
                </a:solidFill>
                <a:latin typeface="맑은 고딕" pitchFamily="50" charset="-127"/>
                <a:ea typeface="맑은 고딕" pitchFamily="50" charset="-127"/>
              </a:rPr>
              <a:t>(</a:t>
            </a:r>
            <a:r>
              <a:rPr kumimoji="0" lang="ko-KR" altLang="en-US" sz="1600" b="1">
                <a:solidFill>
                  <a:srgbClr val="C00000"/>
                </a:solidFill>
                <a:latin typeface="맑은 고딕" pitchFamily="50" charset="-127"/>
                <a:ea typeface="맑은 고딕" pitchFamily="50" charset="-127"/>
              </a:rPr>
              <a:t>매입대금</a:t>
            </a:r>
            <a:r>
              <a:rPr kumimoji="0" lang="en-US" altLang="ko-KR" sz="1600" b="1">
                <a:solidFill>
                  <a:srgbClr val="C00000"/>
                </a:solidFill>
                <a:latin typeface="맑은 고딕" pitchFamily="50" charset="-127"/>
                <a:ea typeface="맑은 고딕" pitchFamily="50" charset="-127"/>
              </a:rPr>
              <a:t>)</a:t>
            </a:r>
            <a:endParaRPr kumimoji="0" lang="ko-KR" altLang="en-US" sz="1600" b="1">
              <a:solidFill>
                <a:srgbClr val="C00000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6" name="오른쪽 중괄호 5"/>
          <p:cNvSpPr/>
          <p:nvPr/>
        </p:nvSpPr>
        <p:spPr>
          <a:xfrm rot="5400000">
            <a:off x="6804025" y="4148138"/>
            <a:ext cx="215900" cy="2520950"/>
          </a:xfrm>
          <a:prstGeom prst="rightBrace">
            <a:avLst>
              <a:gd name="adj1" fmla="val 92411"/>
              <a:gd name="adj2" fmla="val 50000"/>
            </a:avLst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/>
          </a:p>
        </p:txBody>
      </p:sp>
      <p:sp>
        <p:nvSpPr>
          <p:cNvPr id="29719" name="TextBox 7"/>
          <p:cNvSpPr txBox="1">
            <a:spLocks noChangeArrowheads="1"/>
          </p:cNvSpPr>
          <p:nvPr/>
        </p:nvSpPr>
        <p:spPr bwMode="auto">
          <a:xfrm>
            <a:off x="5843588" y="5661025"/>
            <a:ext cx="21590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kumimoji="0" lang="ko-KR" altLang="en-US" b="1">
                <a:solidFill>
                  <a:schemeClr val="tx2"/>
                </a:solidFill>
                <a:latin typeface="맑은 고딕" pitchFamily="50" charset="-127"/>
                <a:ea typeface="맑은 고딕" pitchFamily="50" charset="-127"/>
              </a:rPr>
              <a:t>주식시장 거래</a:t>
            </a:r>
          </a:p>
        </p:txBody>
      </p:sp>
      <p:sp>
        <p:nvSpPr>
          <p:cNvPr id="34" name="슬라이드 번호 개체 틀 3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BB20951-554D-467E-9CE9-E3DC0516CD07}" type="slidenum">
              <a:rPr lang="ko-KR" altLang="en-US"/>
              <a:pPr>
                <a:defRPr/>
              </a:pPr>
              <a:t>15</a:t>
            </a:fld>
            <a:endParaRPr lang="ko-KR" altLang="en-US"/>
          </a:p>
        </p:txBody>
      </p:sp>
      <p:cxnSp>
        <p:nvCxnSpPr>
          <p:cNvPr id="26" name="직선 화살표 연결선 25"/>
          <p:cNvCxnSpPr/>
          <p:nvPr/>
        </p:nvCxnSpPr>
        <p:spPr>
          <a:xfrm>
            <a:off x="1042988" y="3581400"/>
            <a:ext cx="1081087" cy="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직선 화살표 연결선 28"/>
          <p:cNvCxnSpPr/>
          <p:nvPr/>
        </p:nvCxnSpPr>
        <p:spPr>
          <a:xfrm flipH="1">
            <a:off x="1042988" y="4157663"/>
            <a:ext cx="1081087" cy="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직선 화살표 연결선 34"/>
          <p:cNvCxnSpPr/>
          <p:nvPr/>
        </p:nvCxnSpPr>
        <p:spPr>
          <a:xfrm>
            <a:off x="4572000" y="3581400"/>
            <a:ext cx="1079500" cy="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직선 화살표 연결선 35"/>
          <p:cNvCxnSpPr/>
          <p:nvPr/>
        </p:nvCxnSpPr>
        <p:spPr>
          <a:xfrm flipH="1">
            <a:off x="4572000" y="4157663"/>
            <a:ext cx="1079500" cy="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직선 화살표 연결선 36"/>
          <p:cNvCxnSpPr/>
          <p:nvPr/>
        </p:nvCxnSpPr>
        <p:spPr>
          <a:xfrm flipH="1">
            <a:off x="6372225" y="4191000"/>
            <a:ext cx="1079500" cy="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sndAc>
      <p:stSnd>
        <p:snd r:embed="rId2" name="type.wav"/>
      </p:stSnd>
    </p:sndAc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증권 투자</a:t>
            </a:r>
            <a:r>
              <a:rPr lang="en-US" altLang="ko-KR" smtClean="0"/>
              <a:t>(</a:t>
            </a:r>
            <a:r>
              <a:rPr lang="ko-KR" altLang="en-US" smtClean="0"/>
              <a:t>금융투자</a:t>
            </a:r>
            <a:r>
              <a:rPr lang="en-US" altLang="ko-KR" smtClean="0"/>
              <a:t>)</a:t>
            </a:r>
            <a:r>
              <a:rPr lang="ko-KR" altLang="en-US" smtClean="0"/>
              <a:t> 수익의 원천은</a:t>
            </a:r>
            <a:r>
              <a:rPr lang="en-US" altLang="ko-KR" smtClean="0"/>
              <a:t>?</a:t>
            </a:r>
            <a:endParaRPr lang="ko-KR" altLang="en-US" smtClean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ko-KR" altLang="en-US" dirty="0" smtClean="0"/>
              <a:t>결국 자본을 조달해간 자본수요자</a:t>
            </a:r>
            <a:r>
              <a:rPr lang="en-US" altLang="ko-KR" dirty="0" smtClean="0"/>
              <a:t>(</a:t>
            </a:r>
            <a:r>
              <a:rPr lang="ko-KR" altLang="en-US" dirty="0" smtClean="0"/>
              <a:t>실물투자자</a:t>
            </a:r>
            <a:r>
              <a:rPr lang="en-US" altLang="ko-KR" dirty="0" smtClean="0"/>
              <a:t>)</a:t>
            </a:r>
            <a:r>
              <a:rPr lang="ko-KR" altLang="en-US" dirty="0" smtClean="0"/>
              <a:t>의 실물 투자에서의 수익성</a:t>
            </a:r>
            <a:endParaRPr lang="en-US" altLang="ko-KR" dirty="0" smtClean="0"/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ko-KR" altLang="en-US" dirty="0" smtClean="0"/>
              <a:t>실물부문에서 실물적 부가가치로서의 수익이 나와야 이를 금융투자자에게 배분</a:t>
            </a:r>
            <a:endParaRPr lang="en-US" altLang="ko-KR" dirty="0" smtClean="0"/>
          </a:p>
          <a:p>
            <a:pPr lvl="2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ko-KR" altLang="en-US" dirty="0" smtClean="0"/>
              <a:t>주식은 배당으로</a:t>
            </a:r>
            <a:r>
              <a:rPr lang="en-US" altLang="ko-KR" dirty="0" smtClean="0"/>
              <a:t>, </a:t>
            </a:r>
            <a:r>
              <a:rPr lang="ko-KR" altLang="en-US" dirty="0" smtClean="0"/>
              <a:t>채권은 디폴트 없이 이자와 원금 상환</a:t>
            </a:r>
            <a:endParaRPr lang="en-US" altLang="ko-KR" dirty="0" smtClean="0"/>
          </a:p>
          <a:p>
            <a:pPr lvl="2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ko-KR" altLang="en-US" dirty="0" smtClean="0"/>
              <a:t>예</a:t>
            </a:r>
            <a:r>
              <a:rPr lang="en-US" altLang="ko-KR" dirty="0" smtClean="0"/>
              <a:t>: </a:t>
            </a:r>
            <a:r>
              <a:rPr lang="ko-KR" altLang="en-US" dirty="0" smtClean="0"/>
              <a:t>삼성전자의 </a:t>
            </a:r>
            <a:r>
              <a:rPr lang="ko-KR" altLang="en-US" dirty="0" err="1" smtClean="0"/>
              <a:t>당기순이익이</a:t>
            </a:r>
            <a:r>
              <a:rPr lang="ko-KR" altLang="en-US" dirty="0" smtClean="0"/>
              <a:t> 나와야 삼성전자 주가가 상승하거나 유지</a:t>
            </a:r>
            <a:endParaRPr lang="en-US" altLang="ko-KR" dirty="0" smtClean="0"/>
          </a:p>
          <a:p>
            <a:pPr fontAlgn="auto">
              <a:spcAft>
                <a:spcPts val="0"/>
              </a:spcAft>
              <a:defRPr/>
            </a:pPr>
            <a:endParaRPr lang="en-US" altLang="ko-KR" dirty="0" smtClean="0"/>
          </a:p>
          <a:p>
            <a:pPr fontAlgn="auto">
              <a:spcAft>
                <a:spcPts val="0"/>
              </a:spcAft>
              <a:defRPr/>
            </a:pPr>
            <a:r>
              <a:rPr lang="ko-KR" altLang="en-US" b="1" dirty="0" smtClean="0">
                <a:solidFill>
                  <a:srgbClr val="0070C0"/>
                </a:solidFill>
              </a:rPr>
              <a:t>실물부문에서 부가가치 또는 수익이 안 나는데도</a:t>
            </a:r>
            <a:r>
              <a:rPr lang="en-US" altLang="ko-KR" b="1" dirty="0" smtClean="0">
                <a:solidFill>
                  <a:srgbClr val="0070C0"/>
                </a:solidFill>
              </a:rPr>
              <a:t>, </a:t>
            </a:r>
            <a:r>
              <a:rPr lang="ko-KR" altLang="en-US" b="1" dirty="0" smtClean="0">
                <a:solidFill>
                  <a:srgbClr val="0070C0"/>
                </a:solidFill>
              </a:rPr>
              <a:t>금융투자자의 이득이 발생하면</a:t>
            </a:r>
            <a:r>
              <a:rPr lang="en-US" altLang="ko-KR" b="1" dirty="0" smtClean="0">
                <a:solidFill>
                  <a:srgbClr val="0070C0"/>
                </a:solidFill>
              </a:rPr>
              <a:t>?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ko-KR" altLang="en-US" dirty="0" smtClean="0"/>
              <a:t>종종 발생함</a:t>
            </a:r>
            <a:endParaRPr lang="en-US" altLang="ko-KR" dirty="0" smtClean="0"/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altLang="ko-KR" dirty="0" smtClean="0"/>
              <a:t>However, there is no lunch for nothing!!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ko-KR" altLang="en-US" dirty="0" smtClean="0">
                <a:sym typeface="Wingdings" pitchFamily="2" charset="2"/>
              </a:rPr>
              <a:t>사기 </a:t>
            </a:r>
            <a:r>
              <a:rPr lang="en-US" altLang="ko-KR" dirty="0" smtClean="0">
                <a:sym typeface="Wingdings" pitchFamily="2" charset="2"/>
              </a:rPr>
              <a:t>or </a:t>
            </a:r>
            <a:r>
              <a:rPr lang="ko-KR" altLang="en-US" dirty="0" smtClean="0">
                <a:sym typeface="Wingdings" pitchFamily="2" charset="2"/>
              </a:rPr>
              <a:t>버블로 귀결 </a:t>
            </a:r>
            <a:r>
              <a:rPr lang="en-US" altLang="ko-KR" dirty="0" smtClean="0">
                <a:sym typeface="Wingdings" pitchFamily="2" charset="2"/>
              </a:rPr>
              <a:t> </a:t>
            </a:r>
            <a:r>
              <a:rPr lang="ko-KR" altLang="en-US" dirty="0" smtClean="0">
                <a:sym typeface="Wingdings" pitchFamily="2" charset="2"/>
              </a:rPr>
              <a:t>후유증은 심각 </a:t>
            </a:r>
            <a:r>
              <a:rPr lang="en-US" altLang="ko-KR" dirty="0" smtClean="0">
                <a:sym typeface="Wingdings" pitchFamily="2" charset="2"/>
              </a:rPr>
              <a:t>(</a:t>
            </a:r>
            <a:r>
              <a:rPr lang="ko-KR" altLang="en-US" dirty="0" smtClean="0">
                <a:sym typeface="Wingdings" pitchFamily="2" charset="2"/>
              </a:rPr>
              <a:t>예</a:t>
            </a:r>
            <a:r>
              <a:rPr lang="en-US" altLang="ko-KR" dirty="0" smtClean="0">
                <a:sym typeface="Wingdings" pitchFamily="2" charset="2"/>
              </a:rPr>
              <a:t>: </a:t>
            </a:r>
            <a:r>
              <a:rPr lang="ko-KR" altLang="en-US" dirty="0" smtClean="0">
                <a:sym typeface="Wingdings" pitchFamily="2" charset="2"/>
              </a:rPr>
              <a:t>글로벌 금융위기</a:t>
            </a:r>
            <a:r>
              <a:rPr lang="en-US" altLang="ko-KR" dirty="0" smtClean="0">
                <a:sym typeface="Wingdings" pitchFamily="2" charset="2"/>
              </a:rPr>
              <a:t>)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07794A6-4075-4423-850B-273B79B6D68A}" type="slidenum">
              <a:rPr lang="ko-KR" altLang="en-US"/>
              <a:pPr>
                <a:defRPr/>
              </a:pPr>
              <a:t>16</a:t>
            </a:fld>
            <a:endParaRPr lang="ko-KR" altLang="en-US"/>
          </a:p>
        </p:txBody>
      </p:sp>
    </p:spTree>
  </p:cSld>
  <p:clrMapOvr>
    <a:masterClrMapping/>
  </p:clrMapOvr>
  <p:transition>
    <p:sndAc>
      <p:stSnd>
        <p:snd r:embed="rId2" name="type.wav"/>
      </p:stSnd>
    </p:sndAc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KOSPI</a:t>
            </a:r>
            <a:r>
              <a:rPr lang="ko-KR" altLang="en-US" smtClean="0"/>
              <a:t>가 상승하면 부자가 되나</a:t>
            </a:r>
            <a:r>
              <a:rPr lang="en-US" altLang="ko-KR" smtClean="0"/>
              <a:t>?</a:t>
            </a:r>
            <a:endParaRPr lang="ko-KR" altLang="en-US" smtClean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ko-KR" altLang="en-US" dirty="0"/>
              <a:t>주식시장 시가총액이 커진다고</a:t>
            </a:r>
            <a:r>
              <a:rPr lang="en-US" altLang="ko-KR" dirty="0"/>
              <a:t>, </a:t>
            </a:r>
            <a:r>
              <a:rPr lang="en-US" altLang="ko-KR" dirty="0" smtClean="0"/>
              <a:t>GDP(</a:t>
            </a:r>
            <a:r>
              <a:rPr lang="ko-KR" altLang="en-US" dirty="0" smtClean="0"/>
              <a:t>국내총생산</a:t>
            </a:r>
            <a:r>
              <a:rPr lang="en-US" altLang="ko-KR" dirty="0" smtClean="0"/>
              <a:t>) </a:t>
            </a:r>
            <a:r>
              <a:rPr lang="ko-KR" altLang="en-US" dirty="0"/>
              <a:t>커지는 것 </a:t>
            </a:r>
            <a:r>
              <a:rPr lang="ko-KR" altLang="en-US" dirty="0" smtClean="0"/>
              <a:t>아님</a:t>
            </a:r>
            <a:endParaRPr lang="en-US" altLang="ko-KR" dirty="0" smtClean="0"/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ko-KR" altLang="en-US" dirty="0" smtClean="0"/>
              <a:t>기업의 미래를 감안하여 영업이 잘 될 것이라는 기대로 주식 자산의 상대적 가치만 높아질 뿐</a:t>
            </a:r>
            <a:r>
              <a:rPr lang="en-US" altLang="ko-KR" dirty="0" smtClean="0"/>
              <a:t>, </a:t>
            </a:r>
            <a:r>
              <a:rPr lang="ko-KR" altLang="en-US" dirty="0" smtClean="0"/>
              <a:t>현재 시점에서 실제로 생겨나는 부는 없음</a:t>
            </a:r>
            <a:endParaRPr lang="en-US" altLang="ko-KR" dirty="0" smtClean="0"/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altLang="ko-KR" dirty="0" smtClean="0"/>
              <a:t>GDP </a:t>
            </a:r>
            <a:r>
              <a:rPr lang="ko-KR" altLang="en-US" dirty="0" smtClean="0"/>
              <a:t>및 소비하고 남아 축적되는 자본스톡</a:t>
            </a:r>
            <a:r>
              <a:rPr lang="en-US" altLang="ko-KR" dirty="0" smtClean="0"/>
              <a:t>(capital stock)</a:t>
            </a:r>
            <a:r>
              <a:rPr lang="ko-KR" altLang="en-US" dirty="0" smtClean="0"/>
              <a:t>은 실물 경제에서 창출하는 부가가치에만 기반하여 형성</a:t>
            </a:r>
            <a:endParaRPr lang="en-US" altLang="ko-KR" dirty="0" smtClean="0"/>
          </a:p>
          <a:p>
            <a:pPr fontAlgn="auto">
              <a:spcAft>
                <a:spcPts val="0"/>
              </a:spcAft>
              <a:defRPr/>
            </a:pPr>
            <a:endParaRPr lang="en-US" altLang="ko-KR" dirty="0" smtClean="0"/>
          </a:p>
          <a:p>
            <a:pPr fontAlgn="auto">
              <a:spcAft>
                <a:spcPts val="0"/>
              </a:spcAft>
              <a:defRPr/>
            </a:pPr>
            <a:r>
              <a:rPr lang="ko-KR" altLang="en-US" dirty="0" smtClean="0">
                <a:solidFill>
                  <a:srgbClr val="C00000"/>
                </a:solidFill>
              </a:rPr>
              <a:t>실물과 </a:t>
            </a:r>
            <a:r>
              <a:rPr lang="ko-KR" altLang="en-US" dirty="0">
                <a:solidFill>
                  <a:srgbClr val="C00000"/>
                </a:solidFill>
              </a:rPr>
              <a:t>금융을 분리하는 개념과 인식 </a:t>
            </a:r>
            <a:r>
              <a:rPr lang="ko-KR" altLang="en-US" dirty="0" smtClean="0">
                <a:solidFill>
                  <a:srgbClr val="C00000"/>
                </a:solidFill>
              </a:rPr>
              <a:t>필요</a:t>
            </a:r>
            <a:endParaRPr lang="en-US" altLang="ko-KR" dirty="0" smtClean="0">
              <a:solidFill>
                <a:srgbClr val="C00000"/>
              </a:solidFill>
            </a:endParaRP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ko-KR" altLang="en-US" dirty="0" smtClean="0"/>
              <a:t>물론</a:t>
            </a:r>
            <a:r>
              <a:rPr lang="en-US" altLang="ko-KR" dirty="0" smtClean="0"/>
              <a:t>, </a:t>
            </a:r>
            <a:r>
              <a:rPr lang="ko-KR" altLang="en-US" dirty="0" smtClean="0"/>
              <a:t>금융시장 없이 실물경제가 제대로 돌아갈 수 없음</a:t>
            </a:r>
            <a:endParaRPr lang="en-US" altLang="ko-KR" dirty="0" smtClean="0"/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ko-KR" altLang="en-US" dirty="0" smtClean="0"/>
              <a:t>금융 부문에서 창출하는 </a:t>
            </a:r>
            <a:r>
              <a:rPr lang="en-US" altLang="ko-KR" dirty="0" smtClean="0"/>
              <a:t>GDP</a:t>
            </a:r>
            <a:r>
              <a:rPr lang="ko-KR" altLang="en-US" dirty="0" smtClean="0"/>
              <a:t>에 기여하는 부가가치</a:t>
            </a:r>
            <a:r>
              <a:rPr lang="en-US" altLang="ko-KR" dirty="0" smtClean="0"/>
              <a:t>: </a:t>
            </a:r>
            <a:r>
              <a:rPr lang="ko-KR" altLang="en-US" dirty="0" smtClean="0"/>
              <a:t>금융서비스로 한국은 </a:t>
            </a:r>
            <a:r>
              <a:rPr lang="en-US" altLang="ko-KR" dirty="0" smtClean="0"/>
              <a:t>GDP</a:t>
            </a:r>
            <a:r>
              <a:rPr lang="ko-KR" altLang="en-US" dirty="0" smtClean="0"/>
              <a:t>의 </a:t>
            </a:r>
            <a:r>
              <a:rPr lang="en-US" altLang="ko-KR" dirty="0" smtClean="0"/>
              <a:t>3% </a:t>
            </a:r>
            <a:r>
              <a:rPr lang="ko-KR" altLang="en-US" dirty="0" smtClean="0"/>
              <a:t>정도</a:t>
            </a:r>
            <a:endParaRPr lang="en-US" altLang="ko-KR" dirty="0" smtClean="0"/>
          </a:p>
          <a:p>
            <a:pPr lvl="2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ko-KR" altLang="en-US" dirty="0" smtClean="0"/>
              <a:t>금융기관</a:t>
            </a:r>
            <a:r>
              <a:rPr lang="en-US" altLang="ko-KR" dirty="0" smtClean="0"/>
              <a:t>, </a:t>
            </a:r>
            <a:r>
              <a:rPr lang="ko-KR" altLang="en-US" dirty="0" smtClean="0"/>
              <a:t>금융회사 매출액 및 </a:t>
            </a:r>
            <a:r>
              <a:rPr lang="ko-KR" altLang="en-US" dirty="0" err="1" smtClean="0"/>
              <a:t>당기순이익에</a:t>
            </a:r>
            <a:r>
              <a:rPr lang="ko-KR" altLang="en-US" dirty="0" smtClean="0"/>
              <a:t> 기반</a:t>
            </a:r>
            <a:endParaRPr lang="ko-KR" altLang="en-US" dirty="0"/>
          </a:p>
          <a:p>
            <a:pPr fontAlgn="auto">
              <a:spcAft>
                <a:spcPts val="0"/>
              </a:spcAft>
              <a:defRPr/>
            </a:pP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E5A499C-7FD7-41DE-B437-0B505321F321}" type="slidenum">
              <a:rPr lang="ko-KR" altLang="en-US"/>
              <a:pPr>
                <a:defRPr/>
              </a:pPr>
              <a:t>17</a:t>
            </a:fld>
            <a:endParaRPr lang="ko-KR" altLang="en-US"/>
          </a:p>
        </p:txBody>
      </p:sp>
    </p:spTree>
  </p:cSld>
  <p:clrMapOvr>
    <a:masterClrMapping/>
  </p:clrMapOvr>
  <p:transition>
    <p:sndAc>
      <p:stSnd>
        <p:snd r:embed="rId2" name="type.wav"/>
      </p:stSnd>
    </p:sndAc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콘텐츠 산업 금융투자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ko-KR" altLang="en-US" dirty="0" smtClean="0"/>
              <a:t>문화 산업</a:t>
            </a:r>
            <a:r>
              <a:rPr lang="en-US" altLang="ko-KR" dirty="0" smtClean="0"/>
              <a:t>, </a:t>
            </a:r>
            <a:r>
              <a:rPr lang="ko-KR" altLang="en-US" dirty="0" err="1" smtClean="0"/>
              <a:t>콘텐츠</a:t>
            </a:r>
            <a:r>
              <a:rPr lang="ko-KR" altLang="en-US" dirty="0" smtClean="0"/>
              <a:t> 산업</a:t>
            </a:r>
            <a:endParaRPr lang="en-US" altLang="ko-KR" dirty="0" smtClean="0"/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altLang="ko-KR" b="1" dirty="0" smtClean="0"/>
              <a:t>“</a:t>
            </a:r>
            <a:r>
              <a:rPr lang="ko-KR" altLang="en-US" b="1" dirty="0" smtClean="0"/>
              <a:t>산업</a:t>
            </a:r>
            <a:r>
              <a:rPr lang="en-US" altLang="ko-KR" b="1" dirty="0" smtClean="0"/>
              <a:t>(industry)”</a:t>
            </a:r>
            <a:r>
              <a:rPr lang="ko-KR" altLang="en-US" b="1" dirty="0" smtClean="0"/>
              <a:t>이란 용어 자체가 경제성</a:t>
            </a:r>
            <a:r>
              <a:rPr lang="en-US" altLang="ko-KR" b="1" dirty="0" smtClean="0"/>
              <a:t>, </a:t>
            </a:r>
            <a:r>
              <a:rPr lang="ko-KR" altLang="en-US" b="1" dirty="0" smtClean="0"/>
              <a:t>상업성 추구</a:t>
            </a:r>
            <a:r>
              <a:rPr lang="ko-KR" altLang="en-US" dirty="0" smtClean="0"/>
              <a:t> 의미</a:t>
            </a:r>
            <a:endParaRPr lang="en-US" altLang="ko-KR" dirty="0" smtClean="0"/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ko-KR" altLang="en-US" dirty="0" smtClean="0"/>
              <a:t>경제성을 추구하지 않거나</a:t>
            </a:r>
            <a:r>
              <a:rPr lang="en-US" altLang="ko-KR" dirty="0" smtClean="0"/>
              <a:t>, </a:t>
            </a:r>
            <a:r>
              <a:rPr lang="ko-KR" altLang="en-US" dirty="0" smtClean="0"/>
              <a:t>경제성이 없는데 산업이라</a:t>
            </a:r>
            <a:r>
              <a:rPr lang="en-US" altLang="ko-KR" dirty="0" smtClean="0"/>
              <a:t> </a:t>
            </a:r>
            <a:r>
              <a:rPr lang="ko-KR" altLang="en-US" dirty="0" smtClean="0"/>
              <a:t>할 수 없음</a:t>
            </a:r>
            <a:endParaRPr lang="en-US" altLang="ko-KR" dirty="0" smtClean="0"/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endParaRPr lang="en-US" altLang="ko-KR" dirty="0"/>
          </a:p>
          <a:p>
            <a:pPr fontAlgn="auto">
              <a:spcAft>
                <a:spcPts val="0"/>
              </a:spcAft>
              <a:defRPr/>
            </a:pPr>
            <a:r>
              <a:rPr lang="ko-KR" altLang="en-US" b="1" dirty="0" err="1" smtClean="0">
                <a:solidFill>
                  <a:srgbClr val="0070C0"/>
                </a:solidFill>
              </a:rPr>
              <a:t>콘텐츠</a:t>
            </a:r>
            <a:r>
              <a:rPr lang="ko-KR" altLang="en-US" b="1" dirty="0" smtClean="0">
                <a:solidFill>
                  <a:srgbClr val="0070C0"/>
                </a:solidFill>
              </a:rPr>
              <a:t> 산업 금융투자</a:t>
            </a:r>
            <a:endParaRPr lang="en-US" altLang="ko-KR" b="1" dirty="0" smtClean="0">
              <a:solidFill>
                <a:srgbClr val="0070C0"/>
              </a:solidFill>
            </a:endParaRP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ko-KR" altLang="en-US" dirty="0" smtClean="0"/>
              <a:t>금융투자자는 </a:t>
            </a:r>
            <a:r>
              <a:rPr lang="ko-KR" altLang="en-US" dirty="0" err="1" smtClean="0"/>
              <a:t>콘텐츠</a:t>
            </a:r>
            <a:r>
              <a:rPr lang="ko-KR" altLang="en-US" dirty="0" smtClean="0"/>
              <a:t> 산업에서의 실물적 수익성을 바탕으로 자본공급자로서의 수익을 추구</a:t>
            </a:r>
            <a:endParaRPr lang="en-US" altLang="ko-KR" dirty="0" smtClean="0"/>
          </a:p>
          <a:p>
            <a:pPr lvl="2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ko-KR" altLang="en-US" dirty="0" smtClean="0"/>
              <a:t>실물에서 수익이 안 나오는데</a:t>
            </a:r>
            <a:r>
              <a:rPr lang="en-US" altLang="ko-KR" dirty="0" smtClean="0"/>
              <a:t>, </a:t>
            </a:r>
            <a:r>
              <a:rPr lang="ko-KR" altLang="en-US" dirty="0" smtClean="0"/>
              <a:t>금융에서 수익이 나올 수 없음</a:t>
            </a:r>
            <a:endParaRPr lang="en-US" altLang="ko-KR" dirty="0" smtClean="0"/>
          </a:p>
          <a:p>
            <a:pPr lvl="2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ko-KR" altLang="en-US" dirty="0" smtClean="0"/>
              <a:t>만일 나온다면 그것은 비정상적인 현상 </a:t>
            </a:r>
            <a:r>
              <a:rPr lang="en-US" altLang="ko-KR" dirty="0" smtClean="0"/>
              <a:t>(</a:t>
            </a:r>
            <a:r>
              <a:rPr lang="ko-KR" altLang="en-US" dirty="0" smtClean="0"/>
              <a:t>사기나 버블</a:t>
            </a:r>
            <a:r>
              <a:rPr lang="en-US" altLang="ko-KR" dirty="0" smtClean="0"/>
              <a:t>)</a:t>
            </a:r>
            <a:r>
              <a:rPr lang="ko-KR" altLang="en-US" dirty="0" smtClean="0"/>
              <a:t> </a:t>
            </a:r>
            <a:endParaRPr lang="en-US" altLang="ko-KR" dirty="0" smtClean="0"/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ko-KR" altLang="en-US" dirty="0" smtClean="0"/>
              <a:t>실물 경제</a:t>
            </a:r>
            <a:r>
              <a:rPr lang="en-US" altLang="ko-KR" dirty="0" smtClean="0"/>
              <a:t>, </a:t>
            </a:r>
            <a:r>
              <a:rPr lang="ko-KR" altLang="en-US" dirty="0" smtClean="0"/>
              <a:t>실물 산업 분야인 </a:t>
            </a:r>
            <a:r>
              <a:rPr lang="ko-KR" altLang="en-US" dirty="0" err="1" smtClean="0"/>
              <a:t>콘텐츠</a:t>
            </a:r>
            <a:r>
              <a:rPr lang="ko-KR" altLang="en-US" dirty="0" smtClean="0"/>
              <a:t> 산업에서 화폐적 가치를 지닌 실질적인 부가가치가 창출되고</a:t>
            </a:r>
            <a:r>
              <a:rPr lang="en-US" altLang="ko-KR" dirty="0" smtClean="0"/>
              <a:t>, </a:t>
            </a:r>
            <a:r>
              <a:rPr lang="ko-KR" altLang="en-US" dirty="0" smtClean="0"/>
              <a:t>그것이 금융투자자에게 배분되어 </a:t>
            </a:r>
            <a:r>
              <a:rPr lang="ko-KR" altLang="en-US" dirty="0" err="1" smtClean="0"/>
              <a:t>선순환적으로</a:t>
            </a:r>
            <a:r>
              <a:rPr lang="ko-KR" altLang="en-US" dirty="0" smtClean="0"/>
              <a:t> 윈</a:t>
            </a:r>
            <a:r>
              <a:rPr lang="en-US" altLang="ko-KR" dirty="0" smtClean="0"/>
              <a:t>-</a:t>
            </a:r>
            <a:r>
              <a:rPr lang="ko-KR" altLang="en-US" dirty="0" err="1" smtClean="0"/>
              <a:t>윈하는</a:t>
            </a:r>
            <a:r>
              <a:rPr lang="ko-KR" altLang="en-US" dirty="0" smtClean="0"/>
              <a:t> 구조가 가장 </a:t>
            </a:r>
            <a:r>
              <a:rPr lang="ko-KR" altLang="en-US" dirty="0" err="1" smtClean="0"/>
              <a:t>바람직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4F80777-0331-48A8-94B8-91733E3B6D62}" type="slidenum">
              <a:rPr lang="ko-KR" altLang="en-US"/>
              <a:pPr>
                <a:defRPr/>
              </a:pPr>
              <a:t>18</a:t>
            </a:fld>
            <a:endParaRPr lang="ko-KR" altLang="en-US"/>
          </a:p>
        </p:txBody>
      </p:sp>
    </p:spTree>
  </p:cSld>
  <p:clrMapOvr>
    <a:masterClrMapping/>
  </p:clrMapOvr>
  <p:transition>
    <p:sndAc>
      <p:stSnd>
        <p:snd r:embed="rId2" name="type.wav"/>
      </p:stSnd>
    </p:sndAc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문화와 정부 지원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4925" y="1125538"/>
            <a:ext cx="9074150" cy="5543550"/>
          </a:xfrm>
        </p:spPr>
        <p:txBody>
          <a:bodyPr rtlCol="0">
            <a:normAutofit lnSpcReduction="1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ko-KR" altLang="en-US" dirty="0" smtClean="0"/>
              <a:t>상업성</a:t>
            </a:r>
            <a:r>
              <a:rPr lang="en-US" altLang="ko-KR" dirty="0" smtClean="0"/>
              <a:t>, </a:t>
            </a:r>
            <a:r>
              <a:rPr lang="ko-KR" altLang="en-US" dirty="0" smtClean="0"/>
              <a:t>경제성이 모든 판단의 절대적 근거가 될 수는 없음</a:t>
            </a:r>
            <a:endParaRPr lang="en-US" altLang="ko-KR" dirty="0" smtClean="0"/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ko-KR" altLang="en-US" dirty="0" smtClean="0"/>
              <a:t>경제적으로 화폐적으로 가치 측정이 불가능하나</a:t>
            </a:r>
            <a:r>
              <a:rPr lang="en-US" altLang="ko-KR" dirty="0" smtClean="0"/>
              <a:t>, </a:t>
            </a:r>
            <a:r>
              <a:rPr lang="ko-KR" altLang="en-US" dirty="0" smtClean="0"/>
              <a:t>사회 전반적으로 가치를 높게 평가하는 부문</a:t>
            </a:r>
            <a:r>
              <a:rPr lang="en-US" altLang="ko-KR" dirty="0" smtClean="0"/>
              <a:t>(</a:t>
            </a:r>
            <a:r>
              <a:rPr lang="ko-KR" altLang="en-US" dirty="0" smtClean="0"/>
              <a:t>문화적 가치</a:t>
            </a:r>
            <a:r>
              <a:rPr lang="en-US" altLang="ko-KR" dirty="0" smtClean="0"/>
              <a:t>, </a:t>
            </a:r>
            <a:r>
              <a:rPr lang="ko-KR" altLang="en-US" dirty="0" smtClean="0"/>
              <a:t>사회적 가치</a:t>
            </a:r>
            <a:r>
              <a:rPr lang="en-US" altLang="ko-KR" dirty="0" smtClean="0"/>
              <a:t>, </a:t>
            </a:r>
            <a:r>
              <a:rPr lang="ko-KR" altLang="en-US" dirty="0" smtClean="0"/>
              <a:t>하지만 경제적 가치는 아님</a:t>
            </a:r>
            <a:r>
              <a:rPr lang="en-US" altLang="ko-KR" dirty="0" smtClean="0"/>
              <a:t>)</a:t>
            </a:r>
            <a:r>
              <a:rPr lang="ko-KR" altLang="en-US" dirty="0" smtClean="0"/>
              <a:t>은 반드시 존재</a:t>
            </a:r>
            <a:endParaRPr lang="en-US" altLang="ko-KR" dirty="0" smtClean="0"/>
          </a:p>
          <a:p>
            <a:pPr fontAlgn="auto">
              <a:spcAft>
                <a:spcPts val="0"/>
              </a:spcAft>
              <a:defRPr/>
            </a:pPr>
            <a:endParaRPr lang="en-US" altLang="ko-KR" dirty="0"/>
          </a:p>
          <a:p>
            <a:pPr fontAlgn="auto">
              <a:spcAft>
                <a:spcPts val="0"/>
              </a:spcAft>
              <a:defRPr/>
            </a:pPr>
            <a:r>
              <a:rPr lang="ko-KR" altLang="en-US" dirty="0" smtClean="0"/>
              <a:t>상업성을 의도적이던 그렇지 않던</a:t>
            </a:r>
            <a:r>
              <a:rPr lang="en-US" altLang="ko-KR" dirty="0" smtClean="0"/>
              <a:t> </a:t>
            </a:r>
            <a:r>
              <a:rPr lang="ko-KR" altLang="en-US" dirty="0" smtClean="0"/>
              <a:t>배제하는 순수 예술과 같은 문화 부문의 성장</a:t>
            </a:r>
            <a:r>
              <a:rPr lang="en-US" altLang="ko-KR" dirty="0" smtClean="0"/>
              <a:t>,</a:t>
            </a:r>
            <a:r>
              <a:rPr lang="ko-KR" altLang="en-US" dirty="0" smtClean="0"/>
              <a:t> 발전</a:t>
            </a:r>
            <a:r>
              <a:rPr lang="en-US" altLang="ko-KR" dirty="0" smtClean="0"/>
              <a:t>, </a:t>
            </a:r>
            <a:r>
              <a:rPr lang="ko-KR" altLang="en-US" dirty="0" smtClean="0"/>
              <a:t>대중화도 중요하고 필요</a:t>
            </a:r>
            <a:endParaRPr lang="en-US" altLang="ko-KR" dirty="0" smtClean="0"/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ko-KR" altLang="en-US" dirty="0" smtClean="0"/>
              <a:t>하지만</a:t>
            </a:r>
            <a:r>
              <a:rPr lang="en-US" altLang="ko-KR" dirty="0" smtClean="0"/>
              <a:t>, </a:t>
            </a:r>
            <a:r>
              <a:rPr lang="ko-KR" altLang="en-US" dirty="0" smtClean="0"/>
              <a:t>수익이 안 나오는 분야에 </a:t>
            </a:r>
            <a:r>
              <a:rPr lang="en-US" altLang="ko-KR" dirty="0" smtClean="0"/>
              <a:t>“</a:t>
            </a:r>
            <a:r>
              <a:rPr lang="ko-KR" altLang="en-US" dirty="0" smtClean="0"/>
              <a:t>금융투자</a:t>
            </a:r>
            <a:r>
              <a:rPr lang="en-US" altLang="ko-KR" dirty="0" smtClean="0"/>
              <a:t>”</a:t>
            </a:r>
            <a:r>
              <a:rPr lang="ko-KR" altLang="en-US" dirty="0" smtClean="0"/>
              <a:t>가 이루어질 수도 없으며</a:t>
            </a:r>
            <a:r>
              <a:rPr lang="en-US" altLang="ko-KR" dirty="0" smtClean="0"/>
              <a:t>, </a:t>
            </a:r>
            <a:r>
              <a:rPr lang="ko-KR" altLang="en-US" dirty="0" smtClean="0"/>
              <a:t>이를 유도해서도 안됨</a:t>
            </a:r>
            <a:endParaRPr lang="en-US" altLang="ko-KR" dirty="0" smtClean="0"/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ko-KR" altLang="en-US" dirty="0" smtClean="0"/>
              <a:t>이러한 분야에 대해서는 국가의 무상지원</a:t>
            </a:r>
            <a:r>
              <a:rPr lang="en-US" altLang="ko-KR" dirty="0" smtClean="0"/>
              <a:t>, </a:t>
            </a:r>
            <a:r>
              <a:rPr lang="ko-KR" altLang="en-US" dirty="0" smtClean="0"/>
              <a:t>기부자의 자발적인 기여가 필요한 영역 </a:t>
            </a:r>
            <a:r>
              <a:rPr lang="en-US" altLang="ko-KR" dirty="0" smtClean="0"/>
              <a:t>(</a:t>
            </a:r>
            <a:r>
              <a:rPr lang="ko-KR" altLang="en-US" dirty="0" smtClean="0"/>
              <a:t>경상이전지출</a:t>
            </a:r>
            <a:r>
              <a:rPr lang="en-US" altLang="ko-KR" dirty="0" smtClean="0"/>
              <a:t>)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endParaRPr lang="en-US" altLang="ko-KR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787B85F-D02A-4644-A1A0-1D3D80123694}" type="slidenum">
              <a:rPr lang="ko-KR" altLang="en-US"/>
              <a:pPr>
                <a:defRPr/>
              </a:pPr>
              <a:t>19</a:t>
            </a:fld>
            <a:endParaRPr lang="ko-KR" altLang="en-US"/>
          </a:p>
        </p:txBody>
      </p:sp>
    </p:spTree>
  </p:cSld>
  <p:clrMapOvr>
    <a:masterClrMapping/>
  </p:clrMapOvr>
  <p:transition>
    <p:sndAc>
      <p:stSnd>
        <p:snd r:embed="rId2" name="type.wav"/>
      </p:stSnd>
    </p:sndAc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문화산업진흥기본법 개정에 관한 연구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ko-KR" altLang="en-US" dirty="0" smtClean="0"/>
              <a:t>문화체육관광부</a:t>
            </a:r>
            <a:r>
              <a:rPr lang="en-US" altLang="ko-KR" dirty="0" smtClean="0"/>
              <a:t>+</a:t>
            </a:r>
            <a:r>
              <a:rPr lang="ko-KR" altLang="en-US" dirty="0" err="1" smtClean="0"/>
              <a:t>한국콘텐츠진흥원</a:t>
            </a:r>
            <a:r>
              <a:rPr lang="en-US" altLang="ko-KR" dirty="0" smtClean="0"/>
              <a:t>+</a:t>
            </a:r>
            <a:r>
              <a:rPr lang="ko-KR" altLang="en-US" dirty="0" smtClean="0"/>
              <a:t>금융투자협회 등 공동 연구</a:t>
            </a:r>
            <a:endParaRPr lang="en-US" altLang="ko-KR" dirty="0" smtClean="0"/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altLang="ko-KR" dirty="0" smtClean="0"/>
              <a:t>PM: </a:t>
            </a:r>
            <a:r>
              <a:rPr lang="ko-KR" altLang="en-US" dirty="0" smtClean="0"/>
              <a:t>백승혁 </a:t>
            </a:r>
            <a:r>
              <a:rPr lang="en-US" altLang="ko-KR" dirty="0" smtClean="0"/>
              <a:t>(</a:t>
            </a:r>
            <a:r>
              <a:rPr lang="ko-KR" altLang="en-US" dirty="0" err="1" smtClean="0"/>
              <a:t>한국콘텐츠진흥원</a:t>
            </a:r>
            <a:r>
              <a:rPr lang="en-US" altLang="ko-KR" dirty="0" smtClean="0"/>
              <a:t>)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ko-KR" altLang="en-US" dirty="0" smtClean="0"/>
              <a:t>빈기범</a:t>
            </a:r>
            <a:r>
              <a:rPr lang="en-US" altLang="ko-KR" dirty="0" smtClean="0"/>
              <a:t> (</a:t>
            </a:r>
            <a:r>
              <a:rPr lang="ko-KR" altLang="en-US" dirty="0" smtClean="0"/>
              <a:t>명지대 경제학과</a:t>
            </a:r>
            <a:r>
              <a:rPr lang="en-US" altLang="ko-KR" dirty="0" smtClean="0"/>
              <a:t>), </a:t>
            </a:r>
            <a:r>
              <a:rPr lang="ko-KR" altLang="en-US" dirty="0" err="1" smtClean="0"/>
              <a:t>황승흠</a:t>
            </a:r>
            <a:r>
              <a:rPr lang="en-US" altLang="ko-KR" dirty="0" smtClean="0"/>
              <a:t>(</a:t>
            </a:r>
            <a:r>
              <a:rPr lang="ko-KR" altLang="en-US" dirty="0" smtClean="0"/>
              <a:t>국민대 법학과</a:t>
            </a:r>
            <a:r>
              <a:rPr lang="en-US" altLang="ko-KR" dirty="0" smtClean="0"/>
              <a:t>)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endParaRPr lang="en-US" altLang="ko-KR" dirty="0"/>
          </a:p>
          <a:p>
            <a:pPr fontAlgn="auto">
              <a:spcAft>
                <a:spcPts val="0"/>
              </a:spcAft>
              <a:defRPr/>
            </a:pPr>
            <a:r>
              <a:rPr lang="ko-KR" altLang="en-US" dirty="0" smtClean="0"/>
              <a:t>기존 </a:t>
            </a:r>
            <a:r>
              <a:rPr lang="ko-KR" altLang="en-US" dirty="0" err="1" smtClean="0"/>
              <a:t>문산법내</a:t>
            </a:r>
            <a:r>
              <a:rPr lang="ko-KR" altLang="en-US" dirty="0" smtClean="0"/>
              <a:t> 펀드 체제의 개편에 관한 연구</a:t>
            </a:r>
            <a:endParaRPr lang="en-US" altLang="ko-KR" dirty="0" smtClean="0"/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ko-KR" altLang="en-US" dirty="0" smtClean="0"/>
              <a:t>금융법과 괴리된 펀드 체계의 정립</a:t>
            </a:r>
            <a:endParaRPr lang="en-US" altLang="ko-KR" dirty="0" smtClean="0"/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ko-KR" altLang="en-US" dirty="0" smtClean="0"/>
              <a:t>다양한 펀드 시스템 도입</a:t>
            </a:r>
            <a:endParaRPr lang="en-US" altLang="ko-KR" dirty="0" smtClean="0"/>
          </a:p>
          <a:p>
            <a:pPr marL="457200" lvl="1" indent="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CBCAB38-E645-440F-A552-8AE6E1F59175}" type="slidenum">
              <a:rPr lang="ko-KR" altLang="en-US"/>
              <a:pPr>
                <a:defRPr/>
              </a:pPr>
              <a:t>2</a:t>
            </a:fld>
            <a:endParaRPr lang="ko-KR" altLang="en-US"/>
          </a:p>
        </p:txBody>
      </p:sp>
    </p:spTree>
  </p:cSld>
  <p:clrMapOvr>
    <a:masterClrMapping/>
  </p:clrMapOvr>
  <p:transition>
    <p:sndAc>
      <p:stSnd>
        <p:snd r:embed="rId2" name="type.wav"/>
      </p:stSnd>
    </p:sndAc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 smtClean="0"/>
          </a:p>
        </p:txBody>
      </p:sp>
      <p:sp>
        <p:nvSpPr>
          <p:cNvPr id="34818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smtClean="0"/>
              <a:t>정책금융</a:t>
            </a:r>
            <a:endParaRPr lang="en-US" altLang="ko-KR" smtClean="0"/>
          </a:p>
          <a:p>
            <a:pPr lvl="1"/>
            <a:r>
              <a:rPr lang="ko-KR" altLang="en-US" smtClean="0"/>
              <a:t>민간에서 조달되기 어려운 자금을 국가가 자본공급자로서 제공하는 행위</a:t>
            </a:r>
            <a:endParaRPr lang="en-US" altLang="ko-KR" smtClean="0"/>
          </a:p>
          <a:p>
            <a:pPr lvl="1"/>
            <a:r>
              <a:rPr lang="ko-KR" altLang="en-US" smtClean="0"/>
              <a:t>민간만큼 집요하게 수익성을 추구하지는 않으나</a:t>
            </a:r>
            <a:r>
              <a:rPr lang="en-US" altLang="ko-KR" smtClean="0"/>
              <a:t>, </a:t>
            </a:r>
          </a:p>
          <a:p>
            <a:pPr lvl="1"/>
            <a:r>
              <a:rPr lang="ko-KR" altLang="en-US" smtClean="0"/>
              <a:t>그렇다고 수익성을 포기해서도 안되고</a:t>
            </a:r>
            <a:r>
              <a:rPr lang="en-US" altLang="ko-KR" smtClean="0"/>
              <a:t>, </a:t>
            </a:r>
            <a:r>
              <a:rPr lang="ko-KR" altLang="en-US" smtClean="0"/>
              <a:t>할 수도 없음</a:t>
            </a:r>
            <a:endParaRPr lang="en-US" altLang="ko-KR" smtClean="0"/>
          </a:p>
          <a:p>
            <a:pPr lvl="1"/>
            <a:r>
              <a:rPr lang="ko-KR" altLang="en-US" smtClean="0"/>
              <a:t>그 재원이 국민 세금이므로 더욱 그러함 </a:t>
            </a:r>
            <a:r>
              <a:rPr lang="en-US" altLang="ko-KR" smtClean="0"/>
              <a:t/>
            </a:r>
            <a:br>
              <a:rPr lang="en-US" altLang="ko-KR" smtClean="0"/>
            </a:br>
            <a:r>
              <a:rPr lang="en-US" altLang="ko-KR" smtClean="0"/>
              <a:t>(</a:t>
            </a:r>
            <a:r>
              <a:rPr lang="ko-KR" altLang="en-US" smtClean="0"/>
              <a:t>마구 퍼줄 수는 없는 노릇</a:t>
            </a:r>
            <a:r>
              <a:rPr lang="en-US" altLang="ko-KR" smtClean="0"/>
              <a:t>)  </a:t>
            </a:r>
            <a:endParaRPr lang="ko-KR" altLang="en-US" smtClean="0"/>
          </a:p>
          <a:p>
            <a:endParaRPr lang="ko-KR" altLang="en-US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4BED964-273A-4D77-B10F-49182DAC5033}" type="slidenum">
              <a:rPr lang="ko-KR" altLang="en-US"/>
              <a:pPr>
                <a:defRPr/>
              </a:pPr>
              <a:t>20</a:t>
            </a:fld>
            <a:endParaRPr lang="ko-KR" altLang="en-US"/>
          </a:p>
        </p:txBody>
      </p:sp>
    </p:spTree>
  </p:cSld>
  <p:clrMapOvr>
    <a:masterClrMapping/>
  </p:clrMapOvr>
  <p:transition>
    <p:sndAc>
      <p:stSnd>
        <p:snd r:embed="rId2" name="type.wav"/>
      </p:stSnd>
    </p:sndAc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z="3200" smtClean="0"/>
              <a:t>민간자본의 콘텐츠 산업에 대한 금융투자 필요성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ko-KR" altLang="en-US" dirty="0" err="1" smtClean="0"/>
              <a:t>콘텐츠</a:t>
            </a:r>
            <a:r>
              <a:rPr lang="ko-KR" altLang="en-US" dirty="0" smtClean="0"/>
              <a:t> 산업의 활성화</a:t>
            </a:r>
            <a:r>
              <a:rPr lang="en-US" altLang="ko-KR" dirty="0" smtClean="0"/>
              <a:t>, </a:t>
            </a:r>
            <a:r>
              <a:rPr lang="ko-KR" altLang="en-US" dirty="0" smtClean="0"/>
              <a:t>발전</a:t>
            </a:r>
            <a:r>
              <a:rPr lang="en-US" altLang="ko-KR" dirty="0"/>
              <a:t> </a:t>
            </a:r>
            <a:r>
              <a:rPr lang="ko-KR" altLang="en-US" dirty="0" smtClean="0"/>
              <a:t>및 성장을 위해서는 민간자발적인 자본 유치가 필수적</a:t>
            </a:r>
            <a:endParaRPr lang="en-US" altLang="ko-KR" dirty="0" smtClean="0"/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ko-KR" altLang="en-US" dirty="0" smtClean="0"/>
              <a:t>미국 영화</a:t>
            </a:r>
            <a:r>
              <a:rPr lang="en-US" altLang="ko-KR" dirty="0" smtClean="0"/>
              <a:t>, </a:t>
            </a:r>
            <a:r>
              <a:rPr lang="ko-KR" altLang="en-US" dirty="0" smtClean="0"/>
              <a:t>엔터테인먼트 산업의 대형화 기반은 민간 자본</a:t>
            </a:r>
            <a:endParaRPr lang="en-US" altLang="ko-KR" dirty="0" smtClean="0"/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ko-KR" altLang="en-US" dirty="0" smtClean="0"/>
              <a:t>민간 자본 유치를 위해서는 기본적으로 </a:t>
            </a:r>
            <a:r>
              <a:rPr lang="ko-KR" altLang="en-US" b="1" u="sng" dirty="0" err="1" smtClean="0">
                <a:solidFill>
                  <a:srgbClr val="C00000"/>
                </a:solidFill>
              </a:rPr>
              <a:t>콘텐츠</a:t>
            </a:r>
            <a:r>
              <a:rPr lang="ko-KR" altLang="en-US" b="1" u="sng" dirty="0" smtClean="0">
                <a:solidFill>
                  <a:srgbClr val="C00000"/>
                </a:solidFill>
              </a:rPr>
              <a:t> 산업의 </a:t>
            </a:r>
            <a:r>
              <a:rPr lang="en-US" altLang="ko-KR" b="1" u="sng" dirty="0" smtClean="0">
                <a:solidFill>
                  <a:srgbClr val="C00000"/>
                </a:solidFill>
              </a:rPr>
              <a:t>“</a:t>
            </a:r>
            <a:r>
              <a:rPr lang="ko-KR" altLang="en-US" b="1" u="sng" dirty="0" smtClean="0">
                <a:solidFill>
                  <a:srgbClr val="C00000"/>
                </a:solidFill>
              </a:rPr>
              <a:t>수익성</a:t>
            </a:r>
            <a:r>
              <a:rPr lang="en-US" altLang="ko-KR" b="1" u="sng" dirty="0" smtClean="0">
                <a:solidFill>
                  <a:srgbClr val="C00000"/>
                </a:solidFill>
              </a:rPr>
              <a:t>”</a:t>
            </a:r>
            <a:r>
              <a:rPr lang="ko-KR" altLang="en-US" dirty="0" smtClean="0"/>
              <a:t>이 전제되어야 함</a:t>
            </a:r>
            <a:endParaRPr lang="en-US" altLang="ko-KR" dirty="0" smtClean="0"/>
          </a:p>
          <a:p>
            <a:pPr fontAlgn="auto">
              <a:spcAft>
                <a:spcPts val="0"/>
              </a:spcAft>
              <a:defRPr/>
            </a:pPr>
            <a:endParaRPr lang="en-US" altLang="ko-KR" dirty="0"/>
          </a:p>
          <a:p>
            <a:pPr fontAlgn="auto">
              <a:spcAft>
                <a:spcPts val="0"/>
              </a:spcAft>
              <a:defRPr/>
            </a:pPr>
            <a:r>
              <a:rPr lang="ko-KR" altLang="en-US" dirty="0" err="1" smtClean="0"/>
              <a:t>콘텐츠</a:t>
            </a:r>
            <a:r>
              <a:rPr lang="ko-KR" altLang="en-US" dirty="0" smtClean="0"/>
              <a:t> 산업은 수익성 측면에서 벤처 프로젝트적 성격이 강함</a:t>
            </a:r>
            <a:endParaRPr lang="en-US" altLang="ko-KR" dirty="0" smtClean="0"/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ko-KR" altLang="en-US" dirty="0" smtClean="0"/>
              <a:t>성공 빈도가 높지 않지만</a:t>
            </a:r>
            <a:r>
              <a:rPr lang="en-US" altLang="ko-KR" dirty="0" smtClean="0"/>
              <a:t>, </a:t>
            </a:r>
            <a:r>
              <a:rPr lang="ko-KR" altLang="en-US" dirty="0" err="1" smtClean="0"/>
              <a:t>성공시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대박</a:t>
            </a:r>
            <a:r>
              <a:rPr lang="ko-KR" altLang="en-US" dirty="0" smtClean="0"/>
              <a:t> 수익성</a:t>
            </a:r>
            <a:endParaRPr lang="en-US" altLang="ko-KR" dirty="0" smtClean="0"/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ko-KR" altLang="en-US" dirty="0" smtClean="0"/>
              <a:t>문화 및 </a:t>
            </a:r>
            <a:r>
              <a:rPr lang="ko-KR" altLang="en-US" dirty="0" err="1" smtClean="0"/>
              <a:t>콘텐츠</a:t>
            </a:r>
            <a:r>
              <a:rPr lang="ko-KR" altLang="en-US" dirty="0" smtClean="0"/>
              <a:t> 프로젝트는 기본적으로 민간 자본을 유치하기 어려운 프로젝트 </a:t>
            </a:r>
            <a:r>
              <a:rPr lang="en-US" altLang="ko-KR" dirty="0" smtClean="0">
                <a:sym typeface="Wingdings" pitchFamily="2" charset="2"/>
              </a:rPr>
              <a:t> </a:t>
            </a:r>
            <a:r>
              <a:rPr lang="ko-KR" altLang="en-US" dirty="0" smtClean="0">
                <a:sym typeface="Wingdings" pitchFamily="2" charset="2"/>
              </a:rPr>
              <a:t>이에 </a:t>
            </a:r>
            <a:r>
              <a:rPr lang="en-US" altLang="ko-KR" u="sng" dirty="0" smtClean="0">
                <a:sym typeface="Wingdings" pitchFamily="2" charset="2"/>
              </a:rPr>
              <a:t>“</a:t>
            </a:r>
            <a:r>
              <a:rPr lang="ko-KR" altLang="en-US" u="sng" dirty="0" smtClean="0">
                <a:sym typeface="Wingdings" pitchFamily="2" charset="2"/>
              </a:rPr>
              <a:t>문화산업진흥기본법</a:t>
            </a:r>
            <a:r>
              <a:rPr lang="en-US" altLang="ko-KR" u="sng" dirty="0" smtClean="0">
                <a:sym typeface="Wingdings" pitchFamily="2" charset="2"/>
              </a:rPr>
              <a:t>(</a:t>
            </a:r>
            <a:r>
              <a:rPr lang="ko-KR" altLang="en-US" u="sng" dirty="0" smtClean="0">
                <a:sym typeface="Wingdings" pitchFamily="2" charset="2"/>
              </a:rPr>
              <a:t>이하 </a:t>
            </a:r>
            <a:r>
              <a:rPr lang="ko-KR" altLang="en-US" u="sng" dirty="0" err="1" smtClean="0">
                <a:sym typeface="Wingdings" pitchFamily="2" charset="2"/>
              </a:rPr>
              <a:t>문산법</a:t>
            </a:r>
            <a:r>
              <a:rPr lang="en-US" altLang="ko-KR" u="sng" dirty="0" smtClean="0">
                <a:sym typeface="Wingdings" pitchFamily="2" charset="2"/>
              </a:rPr>
              <a:t>)”</a:t>
            </a:r>
            <a:r>
              <a:rPr lang="ko-KR" altLang="en-US" dirty="0" smtClean="0">
                <a:sym typeface="Wingdings" pitchFamily="2" charset="2"/>
              </a:rPr>
              <a:t> 존재</a:t>
            </a:r>
            <a:endParaRPr lang="en-US" altLang="ko-KR" dirty="0" smtClean="0">
              <a:sym typeface="Wingdings" pitchFamily="2" charset="2"/>
            </a:endParaRP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endParaRPr lang="en-US" altLang="ko-KR" dirty="0" smtClean="0">
              <a:sym typeface="Wingdings" pitchFamily="2" charset="2"/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9154BA5-8DEE-48D1-B874-2008DE434CE6}" type="slidenum">
              <a:rPr lang="ko-KR" altLang="en-US"/>
              <a:pPr>
                <a:defRPr/>
              </a:pPr>
              <a:t>21</a:t>
            </a:fld>
            <a:endParaRPr lang="ko-KR" altLang="en-US"/>
          </a:p>
        </p:txBody>
      </p:sp>
    </p:spTree>
  </p:cSld>
  <p:clrMapOvr>
    <a:masterClrMapping/>
  </p:clrMapOvr>
  <p:transition>
    <p:sndAc>
      <p:stSnd>
        <p:snd r:embed="rId2" name="type.wav"/>
      </p:stSnd>
    </p:sndAc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문산법과 문화산업 금융투자 </a:t>
            </a:r>
          </a:p>
        </p:txBody>
      </p:sp>
      <p:sp>
        <p:nvSpPr>
          <p:cNvPr id="36866" name="내용 개체 틀 2"/>
          <p:cNvSpPr>
            <a:spLocks noGrp="1"/>
          </p:cNvSpPr>
          <p:nvPr>
            <p:ph idx="1"/>
          </p:nvPr>
        </p:nvSpPr>
        <p:spPr>
          <a:xfrm>
            <a:off x="179388" y="1341438"/>
            <a:ext cx="8856662" cy="5111750"/>
          </a:xfrm>
        </p:spPr>
        <p:txBody>
          <a:bodyPr/>
          <a:lstStyle/>
          <a:p>
            <a:r>
              <a:rPr lang="ko-KR" altLang="en-US" smtClean="0">
                <a:sym typeface="Wingdings" pitchFamily="2" charset="2"/>
              </a:rPr>
              <a:t>문산법에는 문화 프로젝트 수행자</a:t>
            </a:r>
            <a:r>
              <a:rPr lang="en-US" altLang="ko-KR" smtClean="0">
                <a:sym typeface="Wingdings" pitchFamily="2" charset="2"/>
              </a:rPr>
              <a:t>, </a:t>
            </a:r>
            <a:r>
              <a:rPr lang="ko-KR" altLang="en-US" smtClean="0">
                <a:sym typeface="Wingdings" pitchFamily="2" charset="2"/>
              </a:rPr>
              <a:t>문화 산업에 대한 금융투자 펀드에 대한 정부의 지원 체계 규정</a:t>
            </a:r>
            <a:endParaRPr lang="en-US" altLang="ko-KR" smtClean="0">
              <a:sym typeface="Wingdings" pitchFamily="2" charset="2"/>
            </a:endParaRPr>
          </a:p>
          <a:p>
            <a:pPr lvl="1"/>
            <a:r>
              <a:rPr lang="ko-KR" altLang="en-US" smtClean="0">
                <a:sym typeface="Wingdings" pitchFamily="2" charset="2"/>
              </a:rPr>
              <a:t>제작자</a:t>
            </a:r>
            <a:r>
              <a:rPr lang="en-US" altLang="ko-KR" smtClean="0">
                <a:sym typeface="Wingdings" pitchFamily="2" charset="2"/>
              </a:rPr>
              <a:t>, </a:t>
            </a:r>
            <a:r>
              <a:rPr lang="ko-KR" altLang="en-US" smtClean="0">
                <a:sym typeface="Wingdings" pitchFamily="2" charset="2"/>
              </a:rPr>
              <a:t>문화산업전문회사</a:t>
            </a:r>
            <a:r>
              <a:rPr lang="en-US" altLang="ko-KR" smtClean="0">
                <a:sym typeface="Wingdings" pitchFamily="2" charset="2"/>
              </a:rPr>
              <a:t>, </a:t>
            </a:r>
            <a:r>
              <a:rPr lang="ko-KR" altLang="en-US" smtClean="0">
                <a:sym typeface="Wingdings" pitchFamily="2" charset="2"/>
              </a:rPr>
              <a:t>투자회사</a:t>
            </a:r>
            <a:r>
              <a:rPr lang="en-US" altLang="ko-KR" smtClean="0">
                <a:sym typeface="Wingdings" pitchFamily="2" charset="2"/>
              </a:rPr>
              <a:t>, </a:t>
            </a:r>
            <a:r>
              <a:rPr lang="ko-KR" altLang="en-US" smtClean="0">
                <a:sym typeface="Wingdings" pitchFamily="2" charset="2"/>
              </a:rPr>
              <a:t>투자조합 규정 및 지원 </a:t>
            </a:r>
            <a:r>
              <a:rPr lang="en-US" altLang="ko-KR" smtClean="0">
                <a:sym typeface="Wingdings" pitchFamily="2" charset="2"/>
              </a:rPr>
              <a:t>(</a:t>
            </a:r>
            <a:r>
              <a:rPr lang="ko-KR" altLang="en-US" smtClean="0">
                <a:sym typeface="Wingdings" pitchFamily="2" charset="2"/>
              </a:rPr>
              <a:t>자금</a:t>
            </a:r>
            <a:r>
              <a:rPr lang="en-US" altLang="ko-KR" smtClean="0">
                <a:sym typeface="Wingdings" pitchFamily="2" charset="2"/>
              </a:rPr>
              <a:t>, </a:t>
            </a:r>
            <a:r>
              <a:rPr lang="ko-KR" altLang="en-US" smtClean="0">
                <a:sym typeface="Wingdings" pitchFamily="2" charset="2"/>
              </a:rPr>
              <a:t>보증</a:t>
            </a:r>
            <a:r>
              <a:rPr lang="en-US" altLang="ko-KR" smtClean="0">
                <a:sym typeface="Wingdings" pitchFamily="2" charset="2"/>
              </a:rPr>
              <a:t>, </a:t>
            </a:r>
            <a:r>
              <a:rPr lang="ko-KR" altLang="en-US" smtClean="0">
                <a:sym typeface="Wingdings" pitchFamily="2" charset="2"/>
              </a:rPr>
              <a:t>조세 측면의 지원</a:t>
            </a:r>
            <a:r>
              <a:rPr lang="en-US" altLang="ko-KR" smtClean="0">
                <a:sym typeface="Wingdings" pitchFamily="2" charset="2"/>
              </a:rPr>
              <a:t>)</a:t>
            </a:r>
          </a:p>
          <a:p>
            <a:endParaRPr lang="en-US" altLang="ko-KR" smtClean="0">
              <a:sym typeface="Wingdings" pitchFamily="2" charset="2"/>
            </a:endParaRPr>
          </a:p>
          <a:p>
            <a:r>
              <a:rPr lang="ko-KR" altLang="en-US" smtClean="0">
                <a:sym typeface="Wingdings" pitchFamily="2" charset="2"/>
              </a:rPr>
              <a:t>현재로서는 문산법이 그다지 민간 투자를 촉진하거나 거의 유도하고 있지 못함</a:t>
            </a:r>
            <a:endParaRPr lang="ko-KR" altLang="en-US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66233F8-191E-48D1-8DE6-AFEB3770A83E}" type="slidenum">
              <a:rPr lang="ko-KR" altLang="en-US"/>
              <a:pPr>
                <a:defRPr/>
              </a:pPr>
              <a:t>22</a:t>
            </a:fld>
            <a:endParaRPr lang="ko-KR" altLang="en-US"/>
          </a:p>
        </p:txBody>
      </p:sp>
    </p:spTree>
  </p:cSld>
  <p:clrMapOvr>
    <a:masterClrMapping/>
  </p:clrMapOvr>
  <p:transition>
    <p:sndAc>
      <p:stSnd>
        <p:snd r:embed="rId2" name="type.wav"/>
      </p:stSnd>
    </p:sndAc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원인</a:t>
            </a:r>
            <a:r>
              <a:rPr lang="en-US" altLang="ko-KR" smtClean="0"/>
              <a:t>?</a:t>
            </a:r>
            <a:endParaRPr lang="ko-KR" altLang="en-US" smtClean="0"/>
          </a:p>
        </p:txBody>
      </p:sp>
      <p:sp>
        <p:nvSpPr>
          <p:cNvPr id="37890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smtClean="0"/>
              <a:t>성공 빈도가 낮음</a:t>
            </a:r>
            <a:endParaRPr lang="en-US" altLang="ko-KR" smtClean="0"/>
          </a:p>
          <a:p>
            <a:pPr lvl="1"/>
            <a:r>
              <a:rPr lang="ko-KR" altLang="en-US" smtClean="0"/>
              <a:t>이는 벤처 산업도 마찬가지라서 그 자체적으로 문제는 아니지만</a:t>
            </a:r>
            <a:r>
              <a:rPr lang="en-US" altLang="ko-KR" smtClean="0"/>
              <a:t>, </a:t>
            </a:r>
          </a:p>
          <a:p>
            <a:pPr lvl="1"/>
            <a:r>
              <a:rPr lang="ko-KR" altLang="en-US" smtClean="0"/>
              <a:t>이론적으로는 위험에 상응하는 높은 기대수익률이 보장되어야 금융자본의 유입이 가능</a:t>
            </a:r>
            <a:endParaRPr lang="en-US" altLang="ko-KR" smtClean="0"/>
          </a:p>
          <a:p>
            <a:pPr lvl="2"/>
            <a:r>
              <a:rPr lang="ko-KR" altLang="en-US" smtClean="0"/>
              <a:t>단</a:t>
            </a:r>
            <a:r>
              <a:rPr lang="en-US" altLang="ko-KR" smtClean="0"/>
              <a:t>, </a:t>
            </a:r>
            <a:r>
              <a:rPr lang="ko-KR" altLang="en-US" smtClean="0"/>
              <a:t>높은 기대수익이 반드시 높은 수익을 보장해야 한다는 의미는 아니며</a:t>
            </a:r>
            <a:r>
              <a:rPr lang="en-US" altLang="ko-KR" smtClean="0"/>
              <a:t>, </a:t>
            </a:r>
            <a:r>
              <a:rPr lang="ko-KR" altLang="en-US" smtClean="0"/>
              <a:t>기대치 측면에서 그렇다는 것</a:t>
            </a:r>
            <a:endParaRPr lang="en-US" altLang="ko-KR" smtClean="0"/>
          </a:p>
          <a:p>
            <a:pPr lvl="1"/>
            <a:endParaRPr lang="en-US" altLang="ko-KR" smtClean="0"/>
          </a:p>
          <a:p>
            <a:r>
              <a:rPr lang="ko-KR" altLang="en-US" b="1" smtClean="0">
                <a:solidFill>
                  <a:schemeClr val="accent1"/>
                </a:solidFill>
              </a:rPr>
              <a:t>수익성에 대한 트랙레코드</a:t>
            </a:r>
            <a:r>
              <a:rPr lang="en-US" altLang="ko-KR" b="1" smtClean="0">
                <a:solidFill>
                  <a:schemeClr val="accent1"/>
                </a:solidFill>
              </a:rPr>
              <a:t>(track record)</a:t>
            </a:r>
            <a:r>
              <a:rPr lang="ko-KR" altLang="en-US" smtClean="0"/>
              <a:t>가 부재</a:t>
            </a:r>
            <a:endParaRPr lang="en-US" altLang="ko-KR" smtClean="0"/>
          </a:p>
          <a:p>
            <a:pPr lvl="1"/>
            <a:r>
              <a:rPr lang="ko-KR" altLang="en-US" smtClean="0"/>
              <a:t>과거의 성공 프로젝트가 있음에도 체계적인 기록과</a:t>
            </a:r>
            <a:r>
              <a:rPr lang="en-US" altLang="ko-KR" smtClean="0"/>
              <a:t> </a:t>
            </a:r>
            <a:r>
              <a:rPr lang="ko-KR" altLang="en-US" smtClean="0"/>
              <a:t>자료가 불충분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6B10E76-5A08-40B7-83AA-F813FA1649EB}" type="slidenum">
              <a:rPr lang="ko-KR" altLang="en-US"/>
              <a:pPr>
                <a:defRPr/>
              </a:pPr>
              <a:t>23</a:t>
            </a:fld>
            <a:endParaRPr lang="ko-KR" altLang="en-US"/>
          </a:p>
        </p:txBody>
      </p:sp>
    </p:spTree>
  </p:cSld>
  <p:clrMapOvr>
    <a:masterClrMapping/>
  </p:clrMapOvr>
  <p:transition>
    <p:sndAc>
      <p:stSnd>
        <p:snd r:embed="rId2" name="type.wav"/>
      </p:stSnd>
    </p:sndAc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4925" y="620713"/>
            <a:ext cx="9074150" cy="5832475"/>
          </a:xfrm>
        </p:spPr>
        <p:txBody>
          <a:bodyPr rtlCol="0">
            <a:normAutofit fontScale="92500" lnSpcReduction="1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ko-KR" altLang="en-US" b="1" u="sng" dirty="0" smtClean="0">
                <a:solidFill>
                  <a:schemeClr val="accent1"/>
                </a:solidFill>
              </a:rPr>
              <a:t>투자자 보호</a:t>
            </a:r>
            <a:r>
              <a:rPr lang="ko-KR" altLang="en-US" dirty="0" smtClean="0"/>
              <a:t>가 미흡</a:t>
            </a:r>
            <a:endParaRPr lang="en-US" altLang="ko-KR" dirty="0" smtClean="0"/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ko-KR" altLang="en-US" dirty="0" smtClean="0"/>
              <a:t>금융법과 거리가 멀어 투자자 보호가 미흡</a:t>
            </a:r>
            <a:endParaRPr lang="en-US" altLang="ko-KR" dirty="0" smtClean="0"/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ko-KR" altLang="en-US" dirty="0" smtClean="0"/>
              <a:t>정부는 투자자가 처할 수 있는 사기</a:t>
            </a:r>
            <a:r>
              <a:rPr lang="en-US" altLang="ko-KR" dirty="0" smtClean="0"/>
              <a:t>, </a:t>
            </a:r>
            <a:r>
              <a:rPr lang="ko-KR" altLang="en-US" dirty="0" smtClean="0"/>
              <a:t>계약불이행 등의 일반적인 금융투자에서 나타나기 어려운 각종의 새로운 위험을 파악하고 이를 완화하거나 제거해야 함</a:t>
            </a:r>
            <a:endParaRPr lang="en-US" altLang="ko-KR" dirty="0" smtClean="0"/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ko-KR" altLang="en-US" dirty="0" smtClean="0"/>
              <a:t>물론</a:t>
            </a:r>
            <a:r>
              <a:rPr lang="en-US" altLang="ko-KR" dirty="0" smtClean="0"/>
              <a:t>, </a:t>
            </a:r>
            <a:r>
              <a:rPr lang="ko-KR" altLang="en-US" dirty="0" smtClean="0"/>
              <a:t>사모투자</a:t>
            </a:r>
            <a:r>
              <a:rPr lang="en-US" altLang="ko-KR" dirty="0" smtClean="0"/>
              <a:t>(</a:t>
            </a:r>
            <a:r>
              <a:rPr lang="ko-KR" altLang="en-US" dirty="0" smtClean="0"/>
              <a:t>사적 금융거래</a:t>
            </a:r>
            <a:r>
              <a:rPr lang="en-US" altLang="ko-KR" dirty="0" smtClean="0"/>
              <a:t>)</a:t>
            </a:r>
            <a:r>
              <a:rPr lang="ko-KR" altLang="en-US" dirty="0" smtClean="0"/>
              <a:t>의 경우에는 투자자 보호가 반드시 필요한 것은 아니나 사모투자자마저 결집되지 못하고 있음</a:t>
            </a:r>
            <a:endParaRPr lang="en-US" altLang="ko-KR" dirty="0" smtClean="0"/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endParaRPr lang="en-US" altLang="ko-KR" dirty="0"/>
          </a:p>
          <a:p>
            <a:pPr fontAlgn="auto">
              <a:spcAft>
                <a:spcPts val="0"/>
              </a:spcAft>
              <a:defRPr/>
            </a:pPr>
            <a:r>
              <a:rPr lang="ko-KR" altLang="en-US" dirty="0" smtClean="0"/>
              <a:t>주요 금융기관</a:t>
            </a:r>
            <a:r>
              <a:rPr lang="en-US" altLang="ko-KR" dirty="0" smtClean="0"/>
              <a:t>(</a:t>
            </a:r>
            <a:r>
              <a:rPr lang="ko-KR" altLang="en-US" dirty="0" smtClean="0"/>
              <a:t>은행</a:t>
            </a:r>
            <a:r>
              <a:rPr lang="en-US" altLang="ko-KR" dirty="0" smtClean="0"/>
              <a:t>, </a:t>
            </a:r>
            <a:r>
              <a:rPr lang="ko-KR" altLang="en-US" dirty="0" smtClean="0"/>
              <a:t>증권사</a:t>
            </a:r>
            <a:r>
              <a:rPr lang="en-US" altLang="ko-KR" dirty="0" smtClean="0"/>
              <a:t>, </a:t>
            </a:r>
            <a:r>
              <a:rPr lang="ko-KR" altLang="en-US" dirty="0" smtClean="0"/>
              <a:t>펀드</a:t>
            </a:r>
            <a:r>
              <a:rPr lang="en-US" altLang="ko-KR" dirty="0" smtClean="0"/>
              <a:t>, </a:t>
            </a:r>
            <a:r>
              <a:rPr lang="ko-KR" altLang="en-US" dirty="0" smtClean="0"/>
              <a:t>보험사 등</a:t>
            </a:r>
            <a:r>
              <a:rPr lang="en-US" altLang="ko-KR" dirty="0" smtClean="0"/>
              <a:t>)</a:t>
            </a:r>
            <a:r>
              <a:rPr lang="ko-KR" altLang="en-US" dirty="0" smtClean="0"/>
              <a:t>의 무관심</a:t>
            </a:r>
            <a:endParaRPr lang="en-US" altLang="ko-KR" dirty="0" smtClean="0"/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ko-KR" altLang="en-US" dirty="0" smtClean="0"/>
              <a:t>현행 </a:t>
            </a:r>
            <a:r>
              <a:rPr lang="ko-KR" altLang="en-US" dirty="0" err="1" smtClean="0"/>
              <a:t>문산법은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중소기업창업지원법상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창투자</a:t>
            </a:r>
            <a:r>
              <a:rPr lang="en-US" altLang="ko-KR" dirty="0" smtClean="0"/>
              <a:t>, </a:t>
            </a:r>
            <a:r>
              <a:rPr lang="ko-KR" altLang="en-US" dirty="0" err="1" smtClean="0"/>
              <a:t>여신전문금융업법상</a:t>
            </a:r>
            <a:r>
              <a:rPr lang="ko-KR" altLang="en-US" dirty="0" smtClean="0"/>
              <a:t> 신기술금융회사에게만 펀드 결성 및 운용의 기회가 열려 있으며</a:t>
            </a:r>
            <a:r>
              <a:rPr lang="en-US" altLang="ko-KR" dirty="0" smtClean="0"/>
              <a:t>, </a:t>
            </a:r>
            <a:r>
              <a:rPr lang="ko-KR" altLang="en-US" dirty="0" smtClean="0"/>
              <a:t>이들마저도 거의</a:t>
            </a:r>
            <a:r>
              <a:rPr lang="en-US" altLang="ko-KR" dirty="0" smtClean="0"/>
              <a:t> </a:t>
            </a:r>
            <a:r>
              <a:rPr lang="ko-KR" altLang="en-US" dirty="0" smtClean="0"/>
              <a:t>진입하고 있지 않음</a:t>
            </a:r>
            <a:endParaRPr lang="en-US" altLang="ko-KR" dirty="0" smtClean="0"/>
          </a:p>
          <a:p>
            <a:pPr lvl="2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ko-KR" altLang="en-US" dirty="0" err="1" smtClean="0"/>
              <a:t>문산법이</a:t>
            </a:r>
            <a:r>
              <a:rPr lang="ko-KR" altLang="en-US" dirty="0" smtClean="0"/>
              <a:t> 아닌</a:t>
            </a:r>
            <a:r>
              <a:rPr lang="en-US" altLang="ko-KR" dirty="0" smtClean="0"/>
              <a:t>, </a:t>
            </a:r>
            <a:r>
              <a:rPr lang="ko-KR" altLang="en-US" dirty="0" err="1" smtClean="0"/>
              <a:t>창투법에</a:t>
            </a:r>
            <a:r>
              <a:rPr lang="ko-KR" altLang="en-US" dirty="0" smtClean="0"/>
              <a:t> 근거하여 영화와 같은 </a:t>
            </a:r>
            <a:r>
              <a:rPr lang="ko-KR" altLang="en-US" dirty="0" err="1" smtClean="0"/>
              <a:t>콘텐츠</a:t>
            </a:r>
            <a:r>
              <a:rPr lang="ko-KR" altLang="en-US" dirty="0" smtClean="0"/>
              <a:t> 분야에 투자하는 </a:t>
            </a:r>
            <a:r>
              <a:rPr lang="ko-KR" altLang="en-US" dirty="0" err="1" smtClean="0"/>
              <a:t>창투조합은</a:t>
            </a:r>
            <a:r>
              <a:rPr lang="ko-KR" altLang="en-US" dirty="0" smtClean="0"/>
              <a:t> 존재</a:t>
            </a:r>
            <a:endParaRPr lang="en-US" altLang="ko-KR" dirty="0" smtClean="0"/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ko-KR" altLang="en-US" dirty="0" smtClean="0"/>
              <a:t>무관심의 원인</a:t>
            </a:r>
            <a:r>
              <a:rPr lang="en-US" altLang="ko-KR" dirty="0" smtClean="0"/>
              <a:t>:</a:t>
            </a:r>
            <a:r>
              <a:rPr lang="ko-KR" altLang="en-US" dirty="0" smtClean="0"/>
              <a:t> 낮은 수익성 레코드</a:t>
            </a:r>
            <a:r>
              <a:rPr lang="en-US" altLang="ko-KR" dirty="0" smtClean="0"/>
              <a:t>, </a:t>
            </a:r>
            <a:r>
              <a:rPr lang="ko-KR" altLang="en-US" dirty="0" smtClean="0"/>
              <a:t>금융법과의 괴리로 인한 </a:t>
            </a:r>
            <a:r>
              <a:rPr lang="ko-KR" altLang="en-US" dirty="0" err="1" smtClean="0"/>
              <a:t>불편성</a:t>
            </a:r>
            <a:r>
              <a:rPr lang="en-US" altLang="ko-KR" dirty="0" smtClean="0"/>
              <a:t>, </a:t>
            </a:r>
            <a:r>
              <a:rPr lang="ko-KR" altLang="en-US" dirty="0" smtClean="0"/>
              <a:t>모태펀드 출자 자금 조달 용이성 등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5DBD955-321D-4170-BE23-C3E50D9ACC68}" type="slidenum">
              <a:rPr lang="ko-KR" altLang="en-US"/>
              <a:pPr>
                <a:defRPr/>
              </a:pPr>
              <a:t>24</a:t>
            </a:fld>
            <a:endParaRPr lang="ko-KR" altLang="en-US"/>
          </a:p>
        </p:txBody>
      </p:sp>
    </p:spTree>
  </p:cSld>
  <p:clrMapOvr>
    <a:masterClrMapping/>
  </p:clrMapOvr>
  <p:transition>
    <p:sndAc>
      <p:stSnd>
        <p:snd r:embed="rId2" name="type.wav"/>
      </p:stSnd>
    </p:sndAc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 smtClean="0"/>
          </a:p>
        </p:txBody>
      </p:sp>
      <p:sp>
        <p:nvSpPr>
          <p:cNvPr id="39938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smtClean="0"/>
              <a:t>문산법이 아닌 다른 법을 통한 문화 산업에 대한 금융투자가 충분히 가능 </a:t>
            </a:r>
            <a:r>
              <a:rPr lang="en-US" altLang="ko-KR" smtClean="0">
                <a:sym typeface="Wingdings" pitchFamily="2" charset="2"/>
              </a:rPr>
              <a:t> </a:t>
            </a:r>
            <a:r>
              <a:rPr lang="ko-KR" altLang="en-US" smtClean="0">
                <a:sym typeface="Wingdings" pitchFamily="2" charset="2"/>
              </a:rPr>
              <a:t>문산법의 의의는</a:t>
            </a:r>
            <a:r>
              <a:rPr lang="en-US" altLang="ko-KR" smtClean="0">
                <a:sym typeface="Wingdings" pitchFamily="2" charset="2"/>
              </a:rPr>
              <a:t>??</a:t>
            </a:r>
            <a:endParaRPr lang="en-US" altLang="ko-KR" smtClean="0"/>
          </a:p>
          <a:p>
            <a:pPr lvl="1"/>
            <a:r>
              <a:rPr lang="ko-KR" altLang="en-US" smtClean="0"/>
              <a:t>자본시장법 </a:t>
            </a:r>
            <a:r>
              <a:rPr lang="en-US" altLang="ko-KR" smtClean="0"/>
              <a:t>(</a:t>
            </a:r>
            <a:r>
              <a:rPr lang="ko-KR" altLang="en-US" smtClean="0"/>
              <a:t>사모집합투자기구</a:t>
            </a:r>
            <a:r>
              <a:rPr lang="en-US" altLang="ko-KR" smtClean="0"/>
              <a:t>)</a:t>
            </a:r>
          </a:p>
          <a:p>
            <a:pPr lvl="1"/>
            <a:r>
              <a:rPr lang="ko-KR" altLang="en-US" smtClean="0"/>
              <a:t>중소기업창업지원법 및</a:t>
            </a:r>
            <a:r>
              <a:rPr lang="en-US" altLang="ko-KR" smtClean="0"/>
              <a:t> </a:t>
            </a:r>
            <a:r>
              <a:rPr lang="ko-KR" altLang="en-US" smtClean="0"/>
              <a:t>모태펀드 </a:t>
            </a:r>
            <a:r>
              <a:rPr lang="en-US" altLang="ko-KR" smtClean="0"/>
              <a:t>(</a:t>
            </a:r>
            <a:r>
              <a:rPr lang="ko-KR" altLang="en-US" smtClean="0"/>
              <a:t>창투사 및 창투조합</a:t>
            </a:r>
            <a:r>
              <a:rPr lang="en-US" altLang="ko-KR" smtClean="0"/>
              <a:t>)</a:t>
            </a:r>
          </a:p>
          <a:p>
            <a:pPr lvl="1"/>
            <a:r>
              <a:rPr lang="ko-KR" altLang="en-US" smtClean="0"/>
              <a:t>여신전문금융업법 </a:t>
            </a:r>
            <a:r>
              <a:rPr lang="en-US" altLang="ko-KR" smtClean="0"/>
              <a:t>(</a:t>
            </a:r>
            <a:r>
              <a:rPr lang="ko-KR" altLang="en-US" smtClean="0"/>
              <a:t>신기술금융사 및 신기술조합</a:t>
            </a:r>
            <a:r>
              <a:rPr lang="en-US" altLang="ko-KR" smtClean="0"/>
              <a:t>)</a:t>
            </a:r>
          </a:p>
          <a:p>
            <a:pPr lvl="1"/>
            <a:r>
              <a:rPr lang="ko-KR" altLang="en-US" smtClean="0"/>
              <a:t>벤처기업 육성을 위한 특별 조치법 등 </a:t>
            </a:r>
            <a:r>
              <a:rPr lang="en-US" altLang="ko-KR" smtClean="0"/>
              <a:t>(</a:t>
            </a:r>
            <a:r>
              <a:rPr lang="ko-KR" altLang="en-US" smtClean="0"/>
              <a:t>한국벤처조합</a:t>
            </a:r>
            <a:r>
              <a:rPr lang="en-US" altLang="ko-KR" smtClean="0"/>
              <a:t>, </a:t>
            </a:r>
            <a:r>
              <a:rPr lang="ko-KR" altLang="en-US" smtClean="0"/>
              <a:t>개인투자조합</a:t>
            </a:r>
            <a:r>
              <a:rPr lang="en-US" altLang="ko-KR" smtClean="0"/>
              <a:t>)</a:t>
            </a:r>
            <a:endParaRPr lang="ko-KR" altLang="en-US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7562F93-FF3C-4569-A0C2-12C0341BBFC1}" type="slidenum">
              <a:rPr lang="ko-KR" altLang="en-US"/>
              <a:pPr>
                <a:defRPr/>
              </a:pPr>
              <a:t>25</a:t>
            </a:fld>
            <a:endParaRPr lang="ko-KR" altLang="en-US"/>
          </a:p>
        </p:txBody>
      </p:sp>
    </p:spTree>
  </p:cSld>
  <p:clrMapOvr>
    <a:masterClrMapping/>
  </p:clrMapOvr>
  <p:transition>
    <p:sndAc>
      <p:stSnd>
        <p:snd r:embed="rId2" name="type.wav"/>
      </p:stSnd>
    </p:sndAc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현행 문산법의 역할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ko-KR" altLang="en-US" dirty="0" smtClean="0"/>
              <a:t>민간 자본을 유치하지 못한 채 단지 정부의 수익성을 저버린 시혜적 지원 체계</a:t>
            </a:r>
            <a:r>
              <a:rPr lang="en-US" altLang="ko-KR" dirty="0" smtClean="0"/>
              <a:t>?</a:t>
            </a:r>
          </a:p>
          <a:p>
            <a:pPr fontAlgn="auto">
              <a:spcAft>
                <a:spcPts val="0"/>
              </a:spcAft>
              <a:defRPr/>
            </a:pPr>
            <a:endParaRPr lang="en-US" altLang="ko-KR" dirty="0"/>
          </a:p>
          <a:p>
            <a:pPr fontAlgn="auto">
              <a:spcAft>
                <a:spcPts val="0"/>
              </a:spcAft>
              <a:defRPr/>
            </a:pPr>
            <a:r>
              <a:rPr lang="ko-KR" altLang="en-US" dirty="0" smtClean="0"/>
              <a:t>정책금융임에도 수익성이 가시적으로 나타나지 않음</a:t>
            </a:r>
            <a:endParaRPr lang="en-US" altLang="ko-KR" dirty="0" smtClean="0"/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ko-KR" altLang="en-US" dirty="0" smtClean="0"/>
              <a:t>정책금융의 기능마저 모태펀드에서 주로 작동하고 있음</a:t>
            </a:r>
            <a:endParaRPr lang="en-US" altLang="ko-KR" dirty="0" smtClean="0"/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ko-KR" altLang="en-US" dirty="0" smtClean="0"/>
              <a:t>예</a:t>
            </a:r>
            <a:r>
              <a:rPr lang="en-US" altLang="ko-KR" dirty="0" smtClean="0"/>
              <a:t>: </a:t>
            </a:r>
            <a:r>
              <a:rPr lang="ko-KR" altLang="en-US" dirty="0" smtClean="0"/>
              <a:t>영화 </a:t>
            </a:r>
            <a:r>
              <a:rPr lang="ko-KR" altLang="en-US" dirty="0" err="1" smtClean="0"/>
              <a:t>제작시</a:t>
            </a:r>
            <a:r>
              <a:rPr lang="ko-KR" altLang="en-US" dirty="0" smtClean="0"/>
              <a:t> 모태펀드로 조달한 자금 비중이 적지 않음</a:t>
            </a:r>
            <a:r>
              <a:rPr lang="en-US" altLang="ko-KR" dirty="0" smtClean="0"/>
              <a:t>. </a:t>
            </a:r>
            <a:r>
              <a:rPr lang="ko-KR" altLang="en-US" dirty="0" smtClean="0"/>
              <a:t>물론 여기서도 수익성은 별로 나타나지 않음</a:t>
            </a:r>
            <a:endParaRPr lang="en-US" altLang="ko-KR" dirty="0" smtClean="0"/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endParaRPr lang="en-US" altLang="ko-KR" dirty="0"/>
          </a:p>
          <a:p>
            <a:pPr fontAlgn="auto">
              <a:spcAft>
                <a:spcPts val="0"/>
              </a:spcAft>
              <a:defRPr/>
            </a:pPr>
            <a:r>
              <a:rPr lang="ko-KR" altLang="en-US" b="1" dirty="0" smtClean="0">
                <a:solidFill>
                  <a:schemeClr val="tx2"/>
                </a:solidFill>
              </a:rPr>
              <a:t>최근 기재부가 추진하는 중소기업정책금융 효율화 정책으로 정책자금 효율성 및 수익성이 중요해질 것으로 예상됨</a:t>
            </a:r>
            <a:endParaRPr lang="en-US" altLang="ko-KR" b="1" dirty="0" smtClean="0">
              <a:solidFill>
                <a:schemeClr val="tx2"/>
              </a:solidFill>
            </a:endParaRP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ko-KR" altLang="en-US" dirty="0" smtClean="0"/>
              <a:t>국고 관리의 최종 책임자는 </a:t>
            </a:r>
            <a:r>
              <a:rPr lang="ko-KR" altLang="en-US" dirty="0" err="1" smtClean="0"/>
              <a:t>기획재정부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1B75EB7-C1F8-43B0-9843-9197D7AC993C}" type="slidenum">
              <a:rPr lang="ko-KR" altLang="en-US"/>
              <a:pPr>
                <a:defRPr/>
              </a:pPr>
              <a:t>26</a:t>
            </a:fld>
            <a:endParaRPr lang="ko-KR" altLang="en-US"/>
          </a:p>
        </p:txBody>
      </p:sp>
    </p:spTree>
  </p:cSld>
  <p:clrMapOvr>
    <a:masterClrMapping/>
  </p:clrMapOvr>
  <p:transition>
    <p:sndAc>
      <p:stSnd>
        <p:snd r:embed="rId2" name="type.wav"/>
      </p:stSnd>
    </p:sndAc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u="sng" smtClean="0"/>
              <a:t>콘텐츠 산업 금융투자 활성화 방안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1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ko-KR" altLang="en-US" dirty="0" smtClean="0"/>
              <a:t>투자 수단</a:t>
            </a:r>
            <a:r>
              <a:rPr lang="en-US" altLang="ko-KR" dirty="0" smtClean="0"/>
              <a:t>(vehicle)</a:t>
            </a:r>
            <a:r>
              <a:rPr lang="ko-KR" altLang="en-US" dirty="0" smtClean="0"/>
              <a:t>으로서 펀드 제도만 만들어 놓거나 다양한 유형의 펀드를 </a:t>
            </a:r>
            <a:r>
              <a:rPr lang="ko-KR" altLang="en-US" dirty="0" err="1" smtClean="0"/>
              <a:t>문산법에</a:t>
            </a:r>
            <a:r>
              <a:rPr lang="ko-KR" altLang="en-US" dirty="0" smtClean="0"/>
              <a:t> 법제화하여 해결될 문제는 아님</a:t>
            </a:r>
            <a:endParaRPr lang="en-US" altLang="ko-KR" dirty="0" smtClean="0"/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ko-KR" altLang="en-US" dirty="0" smtClean="0"/>
              <a:t>펀드 유형이 </a:t>
            </a:r>
            <a:r>
              <a:rPr lang="ko-KR" altLang="en-US" dirty="0" err="1" smtClean="0"/>
              <a:t>다양해진다고하여</a:t>
            </a:r>
            <a:r>
              <a:rPr lang="ko-KR" altLang="en-US" dirty="0" smtClean="0"/>
              <a:t> 결성 안될 자본이 결성되지 않음</a:t>
            </a:r>
            <a:endParaRPr lang="en-US" altLang="ko-KR" dirty="0" smtClean="0"/>
          </a:p>
          <a:p>
            <a:pPr fontAlgn="auto">
              <a:spcAft>
                <a:spcPts val="0"/>
              </a:spcAft>
              <a:defRPr/>
            </a:pPr>
            <a:endParaRPr lang="en-US" altLang="ko-KR" dirty="0"/>
          </a:p>
          <a:p>
            <a:pPr fontAlgn="auto">
              <a:spcAft>
                <a:spcPts val="0"/>
              </a:spcAft>
              <a:defRPr/>
            </a:pPr>
            <a:r>
              <a:rPr lang="ko-KR" altLang="en-US" b="1" dirty="0" err="1" smtClean="0"/>
              <a:t>문산법에서</a:t>
            </a:r>
            <a:r>
              <a:rPr lang="ko-KR" altLang="en-US" b="1" dirty="0" smtClean="0"/>
              <a:t> </a:t>
            </a:r>
            <a:r>
              <a:rPr lang="ko-KR" altLang="en-US" b="1" dirty="0" err="1" smtClean="0"/>
              <a:t>콘텐츠</a:t>
            </a:r>
            <a:r>
              <a:rPr lang="ko-KR" altLang="en-US" b="1" dirty="0" smtClean="0"/>
              <a:t> 산업 금융투자에 관한 목표 명확화</a:t>
            </a:r>
            <a:endParaRPr lang="en-US" altLang="ko-KR" b="1" dirty="0" smtClean="0"/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ko-KR" altLang="en-US" dirty="0" smtClean="0"/>
              <a:t>금융</a:t>
            </a:r>
            <a:r>
              <a:rPr lang="en-US" altLang="ko-KR" dirty="0" smtClean="0"/>
              <a:t>”</a:t>
            </a:r>
            <a:r>
              <a:rPr lang="ko-KR" altLang="en-US" dirty="0" smtClean="0"/>
              <a:t>투자</a:t>
            </a:r>
            <a:r>
              <a:rPr lang="en-US" altLang="ko-KR" dirty="0" smtClean="0"/>
              <a:t>”</a:t>
            </a:r>
            <a:r>
              <a:rPr lang="ko-KR" altLang="en-US" dirty="0" smtClean="0"/>
              <a:t>가 왜 필요한가</a:t>
            </a:r>
            <a:r>
              <a:rPr lang="en-US" altLang="ko-KR" dirty="0" smtClean="0"/>
              <a:t>? </a:t>
            </a:r>
            <a:r>
              <a:rPr lang="ko-KR" altLang="en-US" dirty="0" smtClean="0"/>
              <a:t>정부의 정책금융적 금융 지원이 필요한 것인가</a:t>
            </a:r>
            <a:r>
              <a:rPr lang="en-US" altLang="ko-KR" dirty="0" smtClean="0"/>
              <a:t>?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ko-KR" altLang="en-US" dirty="0" smtClean="0"/>
              <a:t>민간의 금융자본을 유치하여 좋은 투자기회를 가진 문화 프로젝트</a:t>
            </a:r>
            <a:r>
              <a:rPr lang="en-US" altLang="ko-KR" dirty="0" smtClean="0"/>
              <a:t>, </a:t>
            </a:r>
            <a:r>
              <a:rPr lang="ko-KR" altLang="en-US" dirty="0" err="1" smtClean="0"/>
              <a:t>콘텐츠</a:t>
            </a:r>
            <a:r>
              <a:rPr lang="ko-KR" altLang="en-US" dirty="0" smtClean="0"/>
              <a:t> 프로젝트에 투입될 수 환경의 조성 및 유도 </a:t>
            </a:r>
            <a:r>
              <a:rPr lang="en-US" altLang="ko-KR" dirty="0" smtClean="0"/>
              <a:t>(</a:t>
            </a:r>
            <a:r>
              <a:rPr lang="ko-KR" altLang="en-US" dirty="0" smtClean="0"/>
              <a:t>정보비대칭 해소 등</a:t>
            </a:r>
            <a:r>
              <a:rPr lang="en-US" altLang="ko-KR" dirty="0" smtClean="0"/>
              <a:t>)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ko-KR" altLang="en-US" dirty="0" smtClean="0"/>
              <a:t>이를 위하여 실물 </a:t>
            </a:r>
            <a:r>
              <a:rPr lang="ko-KR" altLang="en-US" dirty="0" err="1" smtClean="0"/>
              <a:t>콘텐츠</a:t>
            </a:r>
            <a:r>
              <a:rPr lang="ko-KR" altLang="en-US" dirty="0" smtClean="0"/>
              <a:t> 프로젝트에 대한 사전적 수익성 평가나 조달된 자금의 운용에 대한 규제나 감시가 필요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D521908-1E38-4752-8743-0AD05B7BFE24}" type="slidenum">
              <a:rPr lang="ko-KR" altLang="en-US"/>
              <a:pPr>
                <a:defRPr/>
              </a:pPr>
              <a:t>27</a:t>
            </a:fld>
            <a:endParaRPr lang="ko-KR" altLang="en-US"/>
          </a:p>
        </p:txBody>
      </p:sp>
    </p:spTree>
  </p:cSld>
  <p:clrMapOvr>
    <a:masterClrMapping/>
  </p:clrMapOvr>
  <p:transition>
    <p:sndAc>
      <p:stSnd>
        <p:snd r:embed="rId2" name="type.wav"/>
      </p:stSnd>
    </p:sndAc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4925" y="692150"/>
            <a:ext cx="9074150" cy="5113338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ko-KR" altLang="en-US" dirty="0" smtClean="0"/>
              <a:t>지원과 정책금융의 의미를 명확히 하고</a:t>
            </a:r>
            <a:r>
              <a:rPr lang="en-US" altLang="ko-KR" dirty="0" smtClean="0"/>
              <a:t>, </a:t>
            </a:r>
            <a:r>
              <a:rPr lang="ko-KR" altLang="en-US" dirty="0" smtClean="0"/>
              <a:t>계정도 구분하는 것이 원칙적으로는 </a:t>
            </a:r>
            <a:r>
              <a:rPr lang="ko-KR" altLang="en-US" dirty="0" err="1" smtClean="0"/>
              <a:t>바람직</a:t>
            </a:r>
            <a:endParaRPr lang="en-US" altLang="ko-KR" dirty="0" smtClean="0"/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endParaRPr lang="en-US" altLang="ko-KR" dirty="0" smtClean="0"/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ko-KR" altLang="en-US" dirty="0" smtClean="0"/>
              <a:t>지원</a:t>
            </a:r>
            <a:r>
              <a:rPr lang="en-US" altLang="ko-KR" dirty="0" smtClean="0"/>
              <a:t>: </a:t>
            </a:r>
          </a:p>
          <a:p>
            <a:pPr lvl="2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ko-KR" altLang="en-US" dirty="0" smtClean="0"/>
              <a:t>상업성을 지니기 어려운 문화</a:t>
            </a:r>
            <a:r>
              <a:rPr lang="en-US" altLang="ko-KR" dirty="0" smtClean="0"/>
              <a:t>, </a:t>
            </a:r>
            <a:r>
              <a:rPr lang="ko-KR" altLang="en-US" dirty="0" smtClean="0"/>
              <a:t>예술품에 대한 경상 이전 지출 방식의 지원 </a:t>
            </a: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>
                <a:sym typeface="Wingdings" pitchFamily="2" charset="2"/>
              </a:rPr>
              <a:t> </a:t>
            </a:r>
            <a:r>
              <a:rPr lang="ko-KR" altLang="en-US" dirty="0" smtClean="0">
                <a:sym typeface="Wingdings" pitchFamily="2" charset="2"/>
              </a:rPr>
              <a:t>정책금융이던 민간이던 투자할 수도 없고 해서도 </a:t>
            </a:r>
            <a:r>
              <a:rPr lang="ko-KR" altLang="en-US" dirty="0" err="1" smtClean="0">
                <a:sym typeface="Wingdings" pitchFamily="2" charset="2"/>
              </a:rPr>
              <a:t>안되는</a:t>
            </a:r>
            <a:r>
              <a:rPr lang="ko-KR" altLang="en-US" dirty="0" smtClean="0">
                <a:sym typeface="Wingdings" pitchFamily="2" charset="2"/>
              </a:rPr>
              <a:t> 영역</a:t>
            </a:r>
            <a:endParaRPr lang="en-US" altLang="ko-KR" dirty="0" smtClean="0">
              <a:sym typeface="Wingdings" pitchFamily="2" charset="2"/>
            </a:endParaRPr>
          </a:p>
          <a:p>
            <a:pPr lvl="2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altLang="ko-KR" dirty="0" smtClean="0">
              <a:sym typeface="Wingdings" pitchFamily="2" charset="2"/>
            </a:endParaRP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ko-KR" altLang="en-US" dirty="0" smtClean="0">
                <a:sym typeface="Wingdings" pitchFamily="2" charset="2"/>
              </a:rPr>
              <a:t>정책금융</a:t>
            </a:r>
            <a:r>
              <a:rPr lang="en-US" altLang="ko-KR" dirty="0" smtClean="0">
                <a:sym typeface="Wingdings" pitchFamily="2" charset="2"/>
              </a:rPr>
              <a:t>: </a:t>
            </a:r>
          </a:p>
          <a:p>
            <a:pPr lvl="2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ko-KR" altLang="en-US" b="1" dirty="0" smtClean="0">
                <a:solidFill>
                  <a:srgbClr val="C00000"/>
                </a:solidFill>
                <a:sym typeface="Wingdings" pitchFamily="2" charset="2"/>
              </a:rPr>
              <a:t>자본조달 기업의 성실하고 효율적 경영으로 수익성이 발생해야 하며</a:t>
            </a:r>
            <a:r>
              <a:rPr lang="en-US" altLang="ko-KR" b="1" dirty="0" smtClean="0">
                <a:solidFill>
                  <a:srgbClr val="C00000"/>
                </a:solidFill>
                <a:sym typeface="Wingdings" pitchFamily="2" charset="2"/>
              </a:rPr>
              <a:t>, </a:t>
            </a:r>
            <a:r>
              <a:rPr lang="ko-KR" altLang="en-US" b="1" dirty="0" smtClean="0">
                <a:solidFill>
                  <a:srgbClr val="C00000"/>
                </a:solidFill>
                <a:sym typeface="Wingdings" pitchFamily="2" charset="2"/>
              </a:rPr>
              <a:t>여기에 정책금융이 뒷받침할 때 추가적인 민간 자본 유치 유발</a:t>
            </a:r>
            <a:endParaRPr lang="en-US" altLang="ko-KR" b="1" dirty="0" smtClean="0">
              <a:solidFill>
                <a:srgbClr val="C00000"/>
              </a:solidFill>
            </a:endParaRPr>
          </a:p>
          <a:p>
            <a:pPr marL="457200" lvl="1" indent="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BB101AF-A9D2-4853-9D80-34680797D3F2}" type="slidenum">
              <a:rPr lang="ko-KR" altLang="en-US"/>
              <a:pPr>
                <a:defRPr/>
              </a:pPr>
              <a:t>28</a:t>
            </a:fld>
            <a:endParaRPr lang="ko-KR" altLang="en-US"/>
          </a:p>
        </p:txBody>
      </p:sp>
    </p:spTree>
  </p:cSld>
  <p:clrMapOvr>
    <a:masterClrMapping/>
  </p:clrMapOvr>
  <p:transition>
    <p:sndAc>
      <p:stSnd>
        <p:snd r:embed="rId2" name="type.wav"/>
      </p:stSnd>
    </p:sndAc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 smtClean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ko-KR" altLang="en-US" dirty="0" smtClean="0"/>
              <a:t>다양한 유형의 금융수단 강구</a:t>
            </a:r>
            <a:endParaRPr lang="en-US" altLang="ko-KR" dirty="0" smtClean="0"/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ko-KR" altLang="en-US" b="1" dirty="0" smtClean="0"/>
              <a:t>정부 자금의 실물 문화 및 </a:t>
            </a:r>
            <a:r>
              <a:rPr lang="ko-KR" altLang="en-US" b="1" dirty="0" err="1" smtClean="0"/>
              <a:t>콘텐츠</a:t>
            </a:r>
            <a:r>
              <a:rPr lang="ko-KR" altLang="en-US" b="1" dirty="0" smtClean="0"/>
              <a:t> 프로젝트에 대한 직접 투입 및 감시</a:t>
            </a:r>
            <a:endParaRPr lang="en-US" altLang="ko-KR" b="1" dirty="0" smtClean="0"/>
          </a:p>
          <a:p>
            <a:pPr lvl="2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ko-KR" altLang="en-US" dirty="0" err="1" smtClean="0"/>
              <a:t>콘텐츠</a:t>
            </a:r>
            <a:r>
              <a:rPr lang="ko-KR" altLang="en-US" dirty="0" smtClean="0"/>
              <a:t> 상품은 무형자산이지만</a:t>
            </a:r>
            <a:r>
              <a:rPr lang="en-US" altLang="ko-KR" dirty="0" smtClean="0"/>
              <a:t>, </a:t>
            </a:r>
            <a:r>
              <a:rPr lang="ko-KR" altLang="en-US" dirty="0" smtClean="0"/>
              <a:t>실물 분야</a:t>
            </a:r>
            <a:endParaRPr lang="en-US" altLang="ko-KR" dirty="0" smtClean="0"/>
          </a:p>
          <a:p>
            <a:pPr lvl="2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ko-KR" altLang="en-US" dirty="0" smtClean="0"/>
              <a:t>굳이 펀드를 통해 간접적으로 투입되어야 할 필요는 없음 </a:t>
            </a:r>
            <a:endParaRPr lang="en-US" altLang="ko-KR" dirty="0" smtClean="0"/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ko-KR" altLang="en-US" dirty="0" smtClean="0"/>
              <a:t>정부 자금의 펀드를 통한 실물 분야로의 투입</a:t>
            </a:r>
            <a:endParaRPr lang="en-US" altLang="ko-KR" dirty="0" smtClean="0"/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altLang="ko-KR" dirty="0" smtClean="0"/>
              <a:t>P-CBO (primary CBO) </a:t>
            </a:r>
            <a:r>
              <a:rPr lang="ko-KR" altLang="en-US" dirty="0" smtClean="0"/>
              <a:t>등 활용</a:t>
            </a:r>
            <a:endParaRPr lang="en-US" altLang="ko-KR" dirty="0" smtClean="0"/>
          </a:p>
          <a:p>
            <a:pPr lvl="2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altLang="ko-KR" dirty="0" smtClean="0"/>
              <a:t>P-CBO: </a:t>
            </a:r>
            <a:r>
              <a:rPr lang="ko-KR" altLang="en-US" dirty="0" smtClean="0"/>
              <a:t>기업</a:t>
            </a:r>
            <a:r>
              <a:rPr lang="en-US" altLang="ko-KR" dirty="0" smtClean="0"/>
              <a:t>(</a:t>
            </a:r>
            <a:r>
              <a:rPr lang="ko-KR" altLang="en-US" dirty="0" smtClean="0"/>
              <a:t>문화산업 제작자</a:t>
            </a:r>
            <a:r>
              <a:rPr lang="en-US" altLang="ko-KR" dirty="0" smtClean="0"/>
              <a:t>, </a:t>
            </a:r>
            <a:r>
              <a:rPr lang="ko-KR" altLang="en-US" dirty="0" err="1" smtClean="0"/>
              <a:t>문전사</a:t>
            </a:r>
            <a:r>
              <a:rPr lang="ko-KR" altLang="en-US" dirty="0" smtClean="0"/>
              <a:t> 등</a:t>
            </a:r>
            <a:r>
              <a:rPr lang="en-US" altLang="ko-KR" dirty="0" smtClean="0"/>
              <a:t>)</a:t>
            </a:r>
            <a:r>
              <a:rPr lang="ko-KR" altLang="en-US" dirty="0" smtClean="0"/>
              <a:t>이 주식이나 채권을 발행하고</a:t>
            </a:r>
            <a:r>
              <a:rPr lang="en-US" altLang="ko-KR" dirty="0" smtClean="0"/>
              <a:t>, </a:t>
            </a:r>
            <a:r>
              <a:rPr lang="ko-KR" altLang="en-US" dirty="0" smtClean="0"/>
              <a:t>이를 하나의 </a:t>
            </a:r>
            <a:r>
              <a:rPr lang="en-US" altLang="ko-KR" dirty="0" smtClean="0"/>
              <a:t>SPV</a:t>
            </a:r>
            <a:r>
              <a:rPr lang="ko-KR" altLang="en-US" dirty="0" smtClean="0"/>
              <a:t>에 </a:t>
            </a:r>
            <a:r>
              <a:rPr lang="ko-KR" altLang="en-US" dirty="0" err="1" smtClean="0"/>
              <a:t>풀링하여</a:t>
            </a:r>
            <a:r>
              <a:rPr lang="ko-KR" altLang="en-US" dirty="0"/>
              <a:t> </a:t>
            </a:r>
            <a:r>
              <a:rPr lang="en-US" altLang="ko-KR" dirty="0" smtClean="0"/>
              <a:t>SPV</a:t>
            </a:r>
            <a:r>
              <a:rPr lang="ko-KR" altLang="en-US" dirty="0" smtClean="0"/>
              <a:t>는 이를 민간에 발행하는</a:t>
            </a:r>
            <a:r>
              <a:rPr lang="en-US" altLang="ko-KR" dirty="0" smtClean="0"/>
              <a:t> </a:t>
            </a:r>
            <a:r>
              <a:rPr lang="ko-KR" altLang="en-US" dirty="0" smtClean="0"/>
              <a:t>증권</a:t>
            </a:r>
            <a:r>
              <a:rPr lang="en-US" altLang="ko-KR" dirty="0" smtClean="0"/>
              <a:t>, </a:t>
            </a:r>
            <a:r>
              <a:rPr lang="ko-KR" altLang="en-US" dirty="0" smtClean="0"/>
              <a:t>이 때 </a:t>
            </a:r>
            <a:r>
              <a:rPr lang="en-US" altLang="ko-KR" dirty="0" smtClean="0"/>
              <a:t>P-CBO</a:t>
            </a:r>
            <a:r>
              <a:rPr lang="ko-KR" altLang="en-US" dirty="0" smtClean="0"/>
              <a:t>의 시장성을 높이기 위해 정부의 신용보강</a:t>
            </a:r>
            <a:r>
              <a:rPr lang="en-US" altLang="ko-KR" dirty="0" smtClean="0"/>
              <a:t>(credit enhancement)</a:t>
            </a:r>
            <a:r>
              <a:rPr lang="ko-KR" altLang="en-US" dirty="0" smtClean="0"/>
              <a:t>이 필요하기도 함</a:t>
            </a:r>
            <a:endParaRPr lang="en-US" altLang="ko-KR" dirty="0" smtClean="0"/>
          </a:p>
          <a:p>
            <a:pPr lvl="2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ko-KR" altLang="en-US" dirty="0" smtClean="0"/>
              <a:t>하지만</a:t>
            </a:r>
            <a:r>
              <a:rPr lang="en-US" altLang="ko-KR" dirty="0" smtClean="0"/>
              <a:t>, </a:t>
            </a:r>
            <a:r>
              <a:rPr lang="ko-KR" altLang="en-US" dirty="0" smtClean="0"/>
              <a:t>실제 중소기업을 위해 발행된 </a:t>
            </a:r>
            <a:r>
              <a:rPr lang="en-US" altLang="ko-KR" dirty="0" smtClean="0"/>
              <a:t>P-CBO</a:t>
            </a:r>
            <a:r>
              <a:rPr lang="ko-KR" altLang="en-US" dirty="0" smtClean="0"/>
              <a:t>가 </a:t>
            </a:r>
            <a:r>
              <a:rPr lang="en-US" altLang="ko-KR" dirty="0" smtClean="0"/>
              <a:t>2003</a:t>
            </a:r>
            <a:r>
              <a:rPr lang="ko-KR" altLang="en-US" dirty="0" smtClean="0"/>
              <a:t>년도에 대부분 </a:t>
            </a:r>
            <a:r>
              <a:rPr lang="ko-KR" altLang="en-US" dirty="0" err="1" smtClean="0"/>
              <a:t>디폴트되어</a:t>
            </a:r>
            <a:r>
              <a:rPr lang="ko-KR" altLang="en-US" dirty="0" smtClean="0"/>
              <a:t> 정부의 손실이 컸음에 유의</a:t>
            </a:r>
            <a:endParaRPr lang="en-US" altLang="ko-KR" dirty="0" smtClean="0"/>
          </a:p>
          <a:p>
            <a:pPr lvl="2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altLang="ko-KR" dirty="0" smtClean="0"/>
              <a:t>P-CBO</a:t>
            </a:r>
            <a:r>
              <a:rPr lang="ko-KR" altLang="en-US" dirty="0" smtClean="0"/>
              <a:t>에 </a:t>
            </a:r>
            <a:r>
              <a:rPr lang="ko-KR" altLang="en-US" dirty="0" err="1" smtClean="0"/>
              <a:t>풀링된</a:t>
            </a:r>
            <a:r>
              <a:rPr lang="ko-KR" altLang="en-US" dirty="0" smtClean="0"/>
              <a:t> 증권 및 해당 증권의 발행 주체에 대한 규제</a:t>
            </a:r>
            <a:r>
              <a:rPr lang="en-US" altLang="ko-KR" dirty="0" smtClean="0"/>
              <a:t>, </a:t>
            </a:r>
            <a:r>
              <a:rPr lang="ko-KR" altLang="en-US" dirty="0" smtClean="0"/>
              <a:t>감독 필요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E3628B6-B376-4D8A-B35B-5019F4B78C1D}" type="slidenum">
              <a:rPr lang="ko-KR" altLang="en-US"/>
              <a:pPr>
                <a:defRPr/>
              </a:pPr>
              <a:t>29</a:t>
            </a:fld>
            <a:endParaRPr lang="ko-KR" altLang="en-US"/>
          </a:p>
        </p:txBody>
      </p:sp>
    </p:spTree>
  </p:cSld>
  <p:clrMapOvr>
    <a:masterClrMapping/>
  </p:clrMapOvr>
  <p:transition>
    <p:sndAc>
      <p:stSnd>
        <p:snd r:embed="rId2" name="type.wav"/>
      </p:stSnd>
    </p:sndAc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현행 문산법 문화산업투자기구 체제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A53B50B-6BBA-4AB3-8385-182B7DA4BDCF}" type="slidenum">
              <a:rPr lang="ko-KR" altLang="en-US"/>
              <a:pPr>
                <a:defRPr/>
              </a:pPr>
              <a:t>3</a:t>
            </a:fld>
            <a:endParaRPr lang="ko-KR" altLang="en-US"/>
          </a:p>
        </p:txBody>
      </p:sp>
      <p:pic>
        <p:nvPicPr>
          <p:cNvPr id="17411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06438" y="1341438"/>
            <a:ext cx="7681912" cy="5040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sndAc>
      <p:stSnd>
        <p:snd r:embed="rId2" name="type.wav"/>
      </p:stSnd>
    </p:sndAc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 smtClean="0"/>
          </a:p>
        </p:txBody>
      </p:sp>
      <p:sp>
        <p:nvSpPr>
          <p:cNvPr id="45058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smtClean="0"/>
              <a:t>투자자 보호의 강화</a:t>
            </a:r>
            <a:endParaRPr lang="en-US" altLang="ko-KR" smtClean="0"/>
          </a:p>
          <a:p>
            <a:pPr lvl="1"/>
            <a:r>
              <a:rPr lang="ko-KR" altLang="en-US" smtClean="0"/>
              <a:t>불특정 다수로부터의 투자자 각자는 소액이지만</a:t>
            </a:r>
            <a:r>
              <a:rPr lang="en-US" altLang="ko-KR" smtClean="0"/>
              <a:t>, </a:t>
            </a:r>
            <a:r>
              <a:rPr lang="ko-KR" altLang="en-US" smtClean="0"/>
              <a:t>전체적으로 대량의 자본결집</a:t>
            </a:r>
            <a:r>
              <a:rPr lang="en-US" altLang="ko-KR" smtClean="0"/>
              <a:t>(</a:t>
            </a:r>
            <a:r>
              <a:rPr lang="ko-KR" altLang="en-US" smtClean="0"/>
              <a:t>즉</a:t>
            </a:r>
            <a:r>
              <a:rPr lang="en-US" altLang="ko-KR" smtClean="0"/>
              <a:t>, </a:t>
            </a:r>
            <a:r>
              <a:rPr lang="ko-KR" altLang="en-US" smtClean="0"/>
              <a:t>공모</a:t>
            </a:r>
            <a:r>
              <a:rPr lang="en-US" altLang="ko-KR" smtClean="0"/>
              <a:t>)</a:t>
            </a:r>
            <a:r>
              <a:rPr lang="ko-KR" altLang="en-US" smtClean="0"/>
              <a:t>을 위해서는 투자자 보호 필수</a:t>
            </a:r>
            <a:endParaRPr lang="en-US" altLang="ko-KR" smtClean="0"/>
          </a:p>
          <a:p>
            <a:pPr lvl="1"/>
            <a:r>
              <a:rPr lang="ko-KR" altLang="en-US" smtClean="0"/>
              <a:t>금융법에 기반하거나 준용하여 투자자 보호 체계 정립</a:t>
            </a:r>
            <a:endParaRPr lang="en-US" altLang="ko-KR" smtClean="0"/>
          </a:p>
          <a:p>
            <a:pPr lvl="1"/>
            <a:endParaRPr lang="en-US" altLang="ko-KR" smtClean="0"/>
          </a:p>
          <a:p>
            <a:r>
              <a:rPr lang="ko-KR" altLang="en-US" smtClean="0"/>
              <a:t>모든 금융기관에 </a:t>
            </a:r>
            <a:r>
              <a:rPr lang="en-US" altLang="ko-KR" smtClean="0"/>
              <a:t>open</a:t>
            </a:r>
            <a:r>
              <a:rPr lang="ko-KR" altLang="en-US" smtClean="0"/>
              <a:t>된 문산법</a:t>
            </a:r>
            <a:endParaRPr lang="en-US" altLang="ko-KR" smtClean="0"/>
          </a:p>
          <a:p>
            <a:pPr lvl="1"/>
            <a:r>
              <a:rPr lang="ko-KR" altLang="en-US" smtClean="0"/>
              <a:t>창투자</a:t>
            </a:r>
            <a:r>
              <a:rPr lang="en-US" altLang="ko-KR" smtClean="0"/>
              <a:t>, </a:t>
            </a:r>
            <a:r>
              <a:rPr lang="ko-KR" altLang="en-US" smtClean="0"/>
              <a:t>신기술사외 은행</a:t>
            </a:r>
            <a:r>
              <a:rPr lang="en-US" altLang="ko-KR" smtClean="0"/>
              <a:t>, </a:t>
            </a:r>
            <a:r>
              <a:rPr lang="ko-KR" altLang="en-US" smtClean="0"/>
              <a:t>증권사</a:t>
            </a:r>
            <a:r>
              <a:rPr lang="en-US" altLang="ko-KR" smtClean="0"/>
              <a:t>, </a:t>
            </a:r>
            <a:r>
              <a:rPr lang="ko-KR" altLang="en-US" smtClean="0"/>
              <a:t>보험사</a:t>
            </a:r>
            <a:r>
              <a:rPr lang="en-US" altLang="ko-KR" smtClean="0"/>
              <a:t>, </a:t>
            </a:r>
            <a:r>
              <a:rPr lang="ko-KR" altLang="en-US" smtClean="0"/>
              <a:t>자산운용사의 펀드</a:t>
            </a:r>
            <a:r>
              <a:rPr lang="en-US" altLang="ko-KR" smtClean="0"/>
              <a:t>, PEF </a:t>
            </a:r>
            <a:r>
              <a:rPr lang="ko-KR" altLang="en-US" smtClean="0"/>
              <a:t>등에도 문산업의 문호를 개방하고</a:t>
            </a:r>
            <a:r>
              <a:rPr lang="en-US" altLang="ko-KR" smtClean="0"/>
              <a:t>, </a:t>
            </a:r>
            <a:r>
              <a:rPr lang="ko-KR" altLang="en-US" smtClean="0"/>
              <a:t>이들에게도 기존과 동일한 지원 체계 정립</a:t>
            </a:r>
            <a:endParaRPr lang="en-US" altLang="ko-KR" smtClean="0"/>
          </a:p>
          <a:p>
            <a:pPr lvl="1"/>
            <a:r>
              <a:rPr lang="ko-KR" altLang="en-US" smtClean="0"/>
              <a:t>문화</a:t>
            </a:r>
            <a:r>
              <a:rPr lang="en-US" altLang="ko-KR" smtClean="0"/>
              <a:t>, </a:t>
            </a:r>
            <a:r>
              <a:rPr lang="ko-KR" altLang="en-US" smtClean="0"/>
              <a:t>콘텐츠 프로젝트는 무형의 프로젝트이고 그 가치를 정부가 아닌 민간의 유동성에 의해 평가 받는 것이 바람직</a:t>
            </a:r>
            <a:endParaRPr lang="en-US" altLang="ko-KR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742E151-CF92-4AA2-8BF7-A2B6F1A0BEEC}" type="slidenum">
              <a:rPr lang="ko-KR" altLang="en-US"/>
              <a:pPr>
                <a:defRPr/>
              </a:pPr>
              <a:t>30</a:t>
            </a:fld>
            <a:endParaRPr lang="ko-KR" altLang="en-US"/>
          </a:p>
        </p:txBody>
      </p:sp>
    </p:spTree>
  </p:cSld>
  <p:clrMapOvr>
    <a:masterClrMapping/>
  </p:clrMapOvr>
  <p:transition>
    <p:sndAc>
      <p:stSnd>
        <p:snd r:embed="rId2" name="type.wav"/>
      </p:stSnd>
    </p:sndAc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 smtClean="0"/>
          </a:p>
        </p:txBody>
      </p:sp>
      <p:sp>
        <p:nvSpPr>
          <p:cNvPr id="46082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smtClean="0"/>
              <a:t>문화 및 콘텐츠 제작자의 인식 변화</a:t>
            </a:r>
            <a:endParaRPr lang="en-US" altLang="ko-KR" smtClean="0"/>
          </a:p>
          <a:p>
            <a:pPr lvl="1"/>
            <a:r>
              <a:rPr lang="ko-KR" altLang="en-US" smtClean="0"/>
              <a:t>정부 돈은 눈먼 돈</a:t>
            </a:r>
            <a:r>
              <a:rPr lang="en-US" altLang="ko-KR" smtClean="0"/>
              <a:t>?</a:t>
            </a:r>
          </a:p>
          <a:p>
            <a:pPr lvl="1"/>
            <a:r>
              <a:rPr lang="ko-KR" altLang="en-US" smtClean="0"/>
              <a:t>제작사 운영이 어렵기에 정부가 지원해 주어야 한다</a:t>
            </a:r>
            <a:r>
              <a:rPr lang="en-US" altLang="ko-KR" smtClean="0"/>
              <a:t>?</a:t>
            </a:r>
          </a:p>
          <a:p>
            <a:pPr lvl="2"/>
            <a:r>
              <a:rPr lang="ko-KR" altLang="en-US" smtClean="0"/>
              <a:t>정부가 무상으로 지원할 정도로 사회적</a:t>
            </a:r>
            <a:r>
              <a:rPr lang="en-US" altLang="ko-KR" smtClean="0"/>
              <a:t>, </a:t>
            </a:r>
            <a:r>
              <a:rPr lang="ko-KR" altLang="en-US" smtClean="0"/>
              <a:t>문화적 가치를 지닌 문화재를 창달하는 프로젝트라면 문제되지 않음</a:t>
            </a:r>
            <a:endParaRPr lang="en-US" altLang="ko-KR" smtClean="0"/>
          </a:p>
          <a:p>
            <a:pPr lvl="2"/>
            <a:r>
              <a:rPr lang="ko-KR" altLang="en-US" smtClean="0"/>
              <a:t>이 경우 정부는 투자가 아닌 무상 지원하면 됨</a:t>
            </a:r>
            <a:endParaRPr lang="en-US" altLang="ko-KR" smtClean="0"/>
          </a:p>
          <a:p>
            <a:pPr lvl="1"/>
            <a:r>
              <a:rPr lang="ko-KR" altLang="en-US" smtClean="0"/>
              <a:t>산업이라면 수행 중인 콘텐츠 프로젝트의 </a:t>
            </a:r>
            <a:r>
              <a:rPr lang="en-US" altLang="ko-KR" smtClean="0"/>
              <a:t>“</a:t>
            </a:r>
            <a:r>
              <a:rPr lang="ko-KR" altLang="en-US" smtClean="0"/>
              <a:t>수익성에 기반</a:t>
            </a:r>
            <a:r>
              <a:rPr lang="en-US" altLang="ko-KR" smtClean="0"/>
              <a:t>”</a:t>
            </a:r>
            <a:r>
              <a:rPr lang="ko-KR" altLang="en-US" smtClean="0"/>
              <a:t>하여 정부 자금 및 민간투자 유치를 설득해야 함</a:t>
            </a:r>
            <a:endParaRPr lang="en-US" altLang="ko-KR" smtClean="0"/>
          </a:p>
          <a:p>
            <a:pPr lvl="1"/>
            <a:endParaRPr lang="ko-KR" altLang="en-US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6F8792B-4D87-4F2B-940B-E5F81B36F4EE}" type="slidenum">
              <a:rPr lang="ko-KR" altLang="en-US"/>
              <a:pPr>
                <a:defRPr/>
              </a:pPr>
              <a:t>31</a:t>
            </a:fld>
            <a:endParaRPr lang="ko-KR" altLang="en-US"/>
          </a:p>
        </p:txBody>
      </p:sp>
    </p:spTree>
  </p:cSld>
  <p:clrMapOvr>
    <a:masterClrMapping/>
  </p:clrMapOvr>
  <p:transition>
    <p:sndAc>
      <p:stSnd>
        <p:snd r:embed="rId2" name="type.wav"/>
      </p:stSnd>
    </p:sndAc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4925" y="692150"/>
            <a:ext cx="9074150" cy="5689600"/>
          </a:xfrm>
        </p:spPr>
        <p:txBody>
          <a:bodyPr rtlCol="0">
            <a:normAutofit fontScale="925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ko-KR" altLang="en-US" dirty="0" err="1" smtClean="0"/>
              <a:t>문산법</a:t>
            </a:r>
            <a:r>
              <a:rPr lang="ko-KR" altLang="en-US" dirty="0" smtClean="0"/>
              <a:t> 체계를 변화시키는 전향적 사고가 필요할 </a:t>
            </a:r>
            <a:r>
              <a:rPr lang="ko-KR" altLang="en-US" dirty="0" err="1" smtClean="0"/>
              <a:t>수있음</a:t>
            </a:r>
            <a:endParaRPr lang="en-US" altLang="ko-KR" dirty="0" smtClean="0"/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ko-KR" altLang="en-US" b="1" dirty="0" err="1" smtClean="0"/>
              <a:t>문산법</a:t>
            </a:r>
            <a:r>
              <a:rPr lang="ko-KR" altLang="en-US" b="1" dirty="0" smtClean="0"/>
              <a:t> 고유의 펀드 시스템 폐지</a:t>
            </a:r>
            <a:endParaRPr lang="en-US" altLang="ko-KR" b="1" dirty="0" smtClean="0"/>
          </a:p>
          <a:p>
            <a:pPr lvl="2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ko-KR" altLang="en-US" dirty="0" smtClean="0"/>
              <a:t>투자회사</a:t>
            </a:r>
            <a:r>
              <a:rPr lang="en-US" altLang="ko-KR" dirty="0" smtClean="0"/>
              <a:t>, </a:t>
            </a:r>
            <a:r>
              <a:rPr lang="ko-KR" altLang="en-US" dirty="0" smtClean="0"/>
              <a:t>투자조합</a:t>
            </a:r>
            <a:r>
              <a:rPr lang="en-US" altLang="ko-KR" dirty="0" smtClean="0"/>
              <a:t>, </a:t>
            </a:r>
            <a:r>
              <a:rPr lang="ko-KR" altLang="en-US" dirty="0" smtClean="0"/>
              <a:t>문화산업전문회사 제도 등</a:t>
            </a:r>
            <a:endParaRPr lang="en-US" altLang="ko-KR" dirty="0" smtClean="0"/>
          </a:p>
          <a:p>
            <a:pPr lvl="2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ko-KR" altLang="en-US" dirty="0" smtClean="0"/>
              <a:t>문화산업전문회사는 기타 상법이나 자본시장법으로도 결성가능하기에 </a:t>
            </a:r>
            <a:r>
              <a:rPr lang="ko-KR" altLang="en-US" dirty="0" err="1" smtClean="0"/>
              <a:t>문산법에</a:t>
            </a:r>
            <a:r>
              <a:rPr lang="ko-KR" altLang="en-US" dirty="0" smtClean="0"/>
              <a:t> 규율 체계를 두는 이유는 정부 지원의 근거를 마련하기 위함</a:t>
            </a:r>
            <a:endParaRPr lang="en-US" altLang="ko-KR" dirty="0" smtClean="0"/>
          </a:p>
          <a:p>
            <a:pPr lvl="2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ko-KR" altLang="en-US" dirty="0" err="1" smtClean="0"/>
              <a:t>문산법이</a:t>
            </a:r>
            <a:r>
              <a:rPr lang="ko-KR" altLang="en-US" dirty="0" smtClean="0"/>
              <a:t> 아닌 법제에 의한 펀드라도 문화산업</a:t>
            </a:r>
            <a:r>
              <a:rPr lang="en-US" altLang="ko-KR" dirty="0" smtClean="0"/>
              <a:t>, </a:t>
            </a:r>
            <a:r>
              <a:rPr lang="ko-KR" altLang="en-US" dirty="0" err="1" smtClean="0"/>
              <a:t>콘텐츠</a:t>
            </a:r>
            <a:r>
              <a:rPr lang="ko-KR" altLang="en-US" dirty="0" smtClean="0"/>
              <a:t> 산업에 투자하는 주체라면</a:t>
            </a:r>
            <a:r>
              <a:rPr lang="en-US" altLang="ko-KR" dirty="0" smtClean="0"/>
              <a:t>?</a:t>
            </a:r>
          </a:p>
          <a:p>
            <a:pPr lvl="2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ko-KR" altLang="en-US" dirty="0" smtClean="0"/>
              <a:t>펀드는 투자자 보호가 중요하지만</a:t>
            </a:r>
            <a:r>
              <a:rPr lang="en-US" altLang="ko-KR" dirty="0" smtClean="0"/>
              <a:t>, </a:t>
            </a:r>
            <a:r>
              <a:rPr lang="ko-KR" altLang="en-US" dirty="0" smtClean="0"/>
              <a:t>문화부가 투자자 보호 전문 정부 부처는 아님</a:t>
            </a:r>
            <a:endParaRPr lang="en-US" altLang="ko-KR" dirty="0" smtClean="0"/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ko-KR" altLang="en-US" dirty="0" smtClean="0">
                <a:solidFill>
                  <a:schemeClr val="tx2"/>
                </a:solidFill>
              </a:rPr>
              <a:t>기존의 </a:t>
            </a:r>
            <a:r>
              <a:rPr lang="ko-KR" altLang="en-US" dirty="0" err="1" smtClean="0">
                <a:solidFill>
                  <a:schemeClr val="tx2"/>
                </a:solidFill>
              </a:rPr>
              <a:t>창투사</a:t>
            </a:r>
            <a:r>
              <a:rPr lang="en-US" altLang="ko-KR" dirty="0" smtClean="0">
                <a:solidFill>
                  <a:schemeClr val="tx2"/>
                </a:solidFill>
              </a:rPr>
              <a:t>, </a:t>
            </a:r>
            <a:r>
              <a:rPr lang="ko-KR" altLang="en-US" dirty="0" smtClean="0">
                <a:solidFill>
                  <a:schemeClr val="tx2"/>
                </a:solidFill>
              </a:rPr>
              <a:t>신기술사는 물론 자본시장법상 공</a:t>
            </a:r>
            <a:r>
              <a:rPr lang="en-US" altLang="ko-KR" dirty="0" smtClean="0">
                <a:solidFill>
                  <a:schemeClr val="tx2"/>
                </a:solidFill>
              </a:rPr>
              <a:t>/</a:t>
            </a:r>
            <a:r>
              <a:rPr lang="ko-KR" altLang="en-US" dirty="0" smtClean="0">
                <a:solidFill>
                  <a:schemeClr val="tx2"/>
                </a:solidFill>
              </a:rPr>
              <a:t>사모 집합투자기구</a:t>
            </a:r>
            <a:r>
              <a:rPr lang="en-US" altLang="ko-KR" dirty="0" smtClean="0">
                <a:solidFill>
                  <a:schemeClr val="tx2"/>
                </a:solidFill>
              </a:rPr>
              <a:t>, </a:t>
            </a:r>
            <a:r>
              <a:rPr lang="ko-KR" altLang="en-US" dirty="0" smtClean="0">
                <a:solidFill>
                  <a:schemeClr val="tx2"/>
                </a:solidFill>
              </a:rPr>
              <a:t>사모투자전문회사</a:t>
            </a:r>
            <a:r>
              <a:rPr lang="en-US" altLang="ko-KR" dirty="0" smtClean="0">
                <a:solidFill>
                  <a:schemeClr val="tx2"/>
                </a:solidFill>
              </a:rPr>
              <a:t>(PEF)</a:t>
            </a:r>
            <a:r>
              <a:rPr lang="ko-KR" altLang="en-US" dirty="0" smtClean="0">
                <a:solidFill>
                  <a:schemeClr val="tx2"/>
                </a:solidFill>
              </a:rPr>
              <a:t>의 자유로운 문화산업으로의 진입은 물론 이들에 대한 지원을 배제할 필요는 없음</a:t>
            </a:r>
            <a:endParaRPr lang="en-US" altLang="ko-KR" dirty="0" smtClean="0">
              <a:solidFill>
                <a:schemeClr val="tx2"/>
              </a:solidFill>
            </a:endParaRPr>
          </a:p>
          <a:p>
            <a:pPr lvl="2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ko-KR" altLang="en-US" dirty="0" smtClean="0"/>
              <a:t>예를 들어</a:t>
            </a:r>
            <a:r>
              <a:rPr lang="en-US" altLang="ko-KR" dirty="0" smtClean="0"/>
              <a:t>, </a:t>
            </a:r>
            <a:r>
              <a:rPr lang="ko-KR" altLang="en-US" dirty="0" smtClean="0"/>
              <a:t>문화산업에 재산의 </a:t>
            </a:r>
            <a:r>
              <a:rPr lang="en-US" altLang="ko-KR" dirty="0" smtClean="0"/>
              <a:t>40% </a:t>
            </a:r>
            <a:r>
              <a:rPr lang="ko-KR" altLang="en-US" dirty="0" smtClean="0"/>
              <a:t>이상을 투자하는 주체는 법과 유형을 막론하고 </a:t>
            </a:r>
            <a:r>
              <a:rPr lang="ko-KR" altLang="en-US" dirty="0" err="1" smtClean="0"/>
              <a:t>문산법상</a:t>
            </a:r>
            <a:r>
              <a:rPr lang="ko-KR" altLang="en-US" dirty="0" smtClean="0"/>
              <a:t> 정부 지원 체계 적용</a:t>
            </a:r>
            <a:endParaRPr lang="en-US" altLang="ko-KR" dirty="0" smtClean="0"/>
          </a:p>
          <a:p>
            <a:pPr lvl="2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ko-KR" altLang="en-US" dirty="0" smtClean="0"/>
              <a:t>미국 </a:t>
            </a:r>
            <a:r>
              <a:rPr lang="en-US" altLang="ko-KR" dirty="0" smtClean="0"/>
              <a:t>SBIC </a:t>
            </a:r>
            <a:r>
              <a:rPr lang="ko-KR" altLang="en-US" dirty="0" smtClean="0"/>
              <a:t>프로그램</a:t>
            </a:r>
            <a:r>
              <a:rPr lang="en-US" altLang="ko-KR" dirty="0" smtClean="0"/>
              <a:t>: </a:t>
            </a:r>
            <a:r>
              <a:rPr lang="ko-KR" altLang="en-US" dirty="0" smtClean="0"/>
              <a:t>근거법과 무관하게 중소벤처기업 투자 펀드 지원</a:t>
            </a:r>
            <a:endParaRPr lang="en-US" altLang="ko-KR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7BD1D6B-9413-46B1-860F-8B6111D3D098}" type="slidenum">
              <a:rPr lang="ko-KR" altLang="en-US"/>
              <a:pPr>
                <a:defRPr/>
              </a:pPr>
              <a:t>32</a:t>
            </a:fld>
            <a:endParaRPr lang="ko-KR" altLang="en-US"/>
          </a:p>
        </p:txBody>
      </p:sp>
    </p:spTree>
  </p:cSld>
  <p:clrMapOvr>
    <a:masterClrMapping/>
  </p:clrMapOvr>
  <p:transition>
    <p:sndAc>
      <p:stSnd>
        <p:snd r:embed="rId2" name="type.wav"/>
      </p:stSnd>
    </p:sndAc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-36513" y="981075"/>
            <a:ext cx="9217026" cy="5472113"/>
          </a:xfrm>
        </p:spPr>
        <p:txBody>
          <a:bodyPr rtlCol="0">
            <a:normAutofit fontScale="925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ko-KR" altLang="en-US" dirty="0" smtClean="0"/>
              <a:t>타 특정 산업에 대한 정부 지원 체계를 규정한 법률의 사례</a:t>
            </a:r>
            <a:endParaRPr lang="en-US" altLang="ko-KR" dirty="0" smtClean="0"/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ko-KR" altLang="en-US" b="1" dirty="0" err="1" smtClean="0"/>
              <a:t>산업발전법</a:t>
            </a:r>
            <a:r>
              <a:rPr lang="en-US" altLang="ko-KR" dirty="0" smtClean="0"/>
              <a:t>:</a:t>
            </a:r>
            <a:r>
              <a:rPr lang="ko-KR" altLang="en-US" dirty="0" smtClean="0"/>
              <a:t> 기업구조조정전문회사 제도 폐지하고</a:t>
            </a:r>
            <a:r>
              <a:rPr lang="en-US" altLang="ko-KR" dirty="0" smtClean="0"/>
              <a:t>, </a:t>
            </a:r>
            <a:r>
              <a:rPr lang="ko-KR" altLang="en-US" dirty="0" smtClean="0"/>
              <a:t>자본시장법으로 </a:t>
            </a:r>
            <a:r>
              <a:rPr lang="en-US" altLang="ko-KR" dirty="0" smtClean="0"/>
              <a:t>“</a:t>
            </a:r>
            <a:r>
              <a:rPr lang="ko-KR" altLang="en-US" dirty="0" smtClean="0"/>
              <a:t>기업구조개선 사모투자전문회사</a:t>
            </a:r>
            <a:r>
              <a:rPr lang="en-US" altLang="ko-KR" dirty="0" smtClean="0"/>
              <a:t>” </a:t>
            </a:r>
            <a:r>
              <a:rPr lang="ko-KR" altLang="en-US" dirty="0" smtClean="0"/>
              <a:t>제도로 이전</a:t>
            </a:r>
            <a:endParaRPr lang="en-US" altLang="ko-KR" dirty="0" smtClean="0"/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ko-KR" altLang="en-US" b="1" dirty="0" smtClean="0"/>
              <a:t>해외자원개발사업법</a:t>
            </a:r>
            <a:r>
              <a:rPr lang="en-US" altLang="ko-KR" dirty="0" smtClean="0"/>
              <a:t>:</a:t>
            </a:r>
            <a:r>
              <a:rPr lang="en-US" altLang="ko-KR" b="1" dirty="0" smtClean="0"/>
              <a:t> </a:t>
            </a:r>
            <a:r>
              <a:rPr lang="en-US" altLang="ko-KR" dirty="0" smtClean="0"/>
              <a:t>“</a:t>
            </a:r>
            <a:r>
              <a:rPr lang="ko-KR" altLang="en-US" dirty="0" smtClean="0"/>
              <a:t>해외자원개발투자회사</a:t>
            </a:r>
            <a:r>
              <a:rPr lang="en-US" altLang="ko-KR" dirty="0" smtClean="0"/>
              <a:t>”, “</a:t>
            </a:r>
            <a:r>
              <a:rPr lang="ko-KR" altLang="en-US" dirty="0" smtClean="0"/>
              <a:t>해외자원개발투자전문회사</a:t>
            </a:r>
            <a:r>
              <a:rPr lang="en-US" altLang="ko-KR" dirty="0" smtClean="0"/>
              <a:t>” </a:t>
            </a:r>
            <a:r>
              <a:rPr lang="ko-KR" altLang="en-US" dirty="0" smtClean="0"/>
              <a:t>제도를 두고 기본적 설립과 규제는 자본시장법에 두고 있음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endParaRPr lang="en-US" altLang="ko-KR" dirty="0" smtClean="0"/>
          </a:p>
          <a:p>
            <a:pPr fontAlgn="auto">
              <a:spcAft>
                <a:spcPts val="0"/>
              </a:spcAft>
              <a:defRPr/>
            </a:pPr>
            <a:r>
              <a:rPr lang="ko-KR" altLang="en-US" dirty="0" err="1" smtClean="0"/>
              <a:t>문산법</a:t>
            </a:r>
            <a:r>
              <a:rPr lang="ko-KR" altLang="en-US" dirty="0" smtClean="0"/>
              <a:t> 고유의 펀드는 폐지하되</a:t>
            </a:r>
            <a:r>
              <a:rPr lang="en-US" altLang="ko-KR" dirty="0" smtClean="0"/>
              <a:t>, </a:t>
            </a:r>
            <a:r>
              <a:rPr lang="ko-KR" altLang="en-US" dirty="0" smtClean="0"/>
              <a:t>가칭 </a:t>
            </a:r>
            <a:r>
              <a:rPr lang="en-US" altLang="ko-KR" b="1" dirty="0" smtClean="0"/>
              <a:t>“</a:t>
            </a:r>
            <a:r>
              <a:rPr lang="ko-KR" altLang="en-US" b="1" dirty="0" smtClean="0"/>
              <a:t>문화산업전문 사모투자전문회사</a:t>
            </a:r>
            <a:r>
              <a:rPr lang="en-US" altLang="ko-KR" b="1" dirty="0" smtClean="0"/>
              <a:t>”</a:t>
            </a:r>
            <a:r>
              <a:rPr lang="en-US" altLang="ko-KR" dirty="0" smtClean="0"/>
              <a:t> </a:t>
            </a:r>
            <a:r>
              <a:rPr lang="ko-KR" altLang="en-US" dirty="0" smtClean="0"/>
              <a:t>제도를 도입하고</a:t>
            </a:r>
            <a:r>
              <a:rPr lang="en-US" altLang="ko-KR" dirty="0" smtClean="0"/>
              <a:t>, </a:t>
            </a:r>
            <a:r>
              <a:rPr lang="ko-KR" altLang="en-US" dirty="0" smtClean="0"/>
              <a:t>기본적 설립과 규제는 모두 자본시장법으로 이전하는 방안도 고려 가능</a:t>
            </a:r>
            <a:endParaRPr lang="en-US" altLang="ko-KR" dirty="0" smtClean="0"/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ko-KR" altLang="en-US" dirty="0" smtClean="0"/>
              <a:t>문화체육관광부는 문화 펀드에 대한 규제 부담을 덜 수 있으며</a:t>
            </a:r>
            <a:r>
              <a:rPr lang="en-US" altLang="ko-KR" dirty="0" smtClean="0"/>
              <a:t>, </a:t>
            </a:r>
            <a:r>
              <a:rPr lang="ko-KR" altLang="en-US" dirty="0" smtClean="0"/>
              <a:t>문화산업전문 사모투자전문회사가 적정한 문화 산업 투자를 할 경우에 대한 지원 체계</a:t>
            </a:r>
            <a:r>
              <a:rPr lang="en-US" altLang="ko-KR" dirty="0" smtClean="0"/>
              <a:t>(</a:t>
            </a:r>
            <a:r>
              <a:rPr lang="ko-KR" altLang="en-US" dirty="0" smtClean="0"/>
              <a:t>규제 체계 배제</a:t>
            </a:r>
            <a:r>
              <a:rPr lang="en-US" altLang="ko-KR" dirty="0" smtClean="0"/>
              <a:t>, </a:t>
            </a:r>
            <a:r>
              <a:rPr lang="ko-KR" altLang="en-US" dirty="0" smtClean="0"/>
              <a:t>그것은 자본시장법</a:t>
            </a:r>
            <a:r>
              <a:rPr lang="en-US" altLang="ko-KR" dirty="0" smtClean="0"/>
              <a:t>)</a:t>
            </a:r>
            <a:r>
              <a:rPr lang="ko-KR" altLang="en-US" dirty="0" smtClean="0"/>
              <a:t>에만 집중</a:t>
            </a:r>
            <a:endParaRPr lang="en-US" altLang="ko-KR" dirty="0" smtClean="0"/>
          </a:p>
          <a:p>
            <a:pPr fontAlgn="auto">
              <a:spcAft>
                <a:spcPts val="0"/>
              </a:spcAft>
              <a:defRPr/>
            </a:pP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10541B2-EF55-4206-8B33-72B30FB74FC5}" type="slidenum">
              <a:rPr lang="ko-KR" altLang="en-US"/>
              <a:pPr>
                <a:defRPr/>
              </a:pPr>
              <a:t>33</a:t>
            </a:fld>
            <a:endParaRPr lang="ko-KR" altLang="en-US"/>
          </a:p>
        </p:txBody>
      </p:sp>
    </p:spTree>
  </p:cSld>
  <p:clrMapOvr>
    <a:masterClrMapping/>
  </p:clrMapOvr>
  <p:transition>
    <p:sndAc>
      <p:stSnd>
        <p:snd r:embed="rId2" name="type.wav"/>
      </p:stSnd>
    </p:sndAc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직사각형 12"/>
          <p:cNvSpPr/>
          <p:nvPr/>
        </p:nvSpPr>
        <p:spPr>
          <a:xfrm>
            <a:off x="774700" y="1052513"/>
            <a:ext cx="7632700" cy="5472112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/>
          </a:p>
        </p:txBody>
      </p:sp>
      <p:sp>
        <p:nvSpPr>
          <p:cNvPr id="49154" name="제목 1"/>
          <p:cNvSpPr>
            <a:spLocks noGrp="1"/>
          </p:cNvSpPr>
          <p:nvPr>
            <p:ph type="title"/>
          </p:nvPr>
        </p:nvSpPr>
        <p:spPr>
          <a:xfrm>
            <a:off x="-79375" y="-12700"/>
            <a:ext cx="9296400" cy="993775"/>
          </a:xfrm>
        </p:spPr>
        <p:txBody>
          <a:bodyPr/>
          <a:lstStyle/>
          <a:p>
            <a:r>
              <a:rPr lang="ko-KR" altLang="en-US" smtClean="0">
                <a:sym typeface="Wingdings 2" pitchFamily="18" charset="2"/>
              </a:rPr>
              <a:t> 자본시장법 펀드 체계</a:t>
            </a:r>
            <a:endParaRPr lang="ko-KR" altLang="en-US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CAF1275-29F6-486C-A975-3FAF70F5BE0B}" type="slidenum">
              <a:rPr lang="ko-KR" altLang="en-US"/>
              <a:pPr>
                <a:defRPr/>
              </a:pPr>
              <a:t>34</a:t>
            </a:fld>
            <a:endParaRPr lang="ko-KR" altLang="en-US"/>
          </a:p>
        </p:txBody>
      </p:sp>
      <p:sp>
        <p:nvSpPr>
          <p:cNvPr id="5" name="모서리가 둥근 직사각형 4"/>
          <p:cNvSpPr/>
          <p:nvPr/>
        </p:nvSpPr>
        <p:spPr>
          <a:xfrm>
            <a:off x="1403350" y="1628775"/>
            <a:ext cx="2736850" cy="6477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b="1" dirty="0">
                <a:solidFill>
                  <a:schemeClr val="tx1"/>
                </a:solidFill>
              </a:rPr>
              <a:t>집합투자업자</a:t>
            </a:r>
            <a:endParaRPr kumimoji="0" lang="en-US" altLang="ko-KR" b="1" dirty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dirty="0">
                <a:solidFill>
                  <a:schemeClr val="tx1"/>
                </a:solidFill>
              </a:rPr>
              <a:t>(</a:t>
            </a:r>
            <a:r>
              <a:rPr kumimoji="0" lang="ko-KR" altLang="en-US" dirty="0">
                <a:solidFill>
                  <a:schemeClr val="tx1"/>
                </a:solidFill>
              </a:rPr>
              <a:t>舊 </a:t>
            </a:r>
            <a:r>
              <a:rPr kumimoji="0" lang="ko-KR" altLang="en-US" dirty="0" err="1">
                <a:solidFill>
                  <a:schemeClr val="tx1"/>
                </a:solidFill>
              </a:rPr>
              <a:t>자산운용사</a:t>
            </a:r>
            <a:r>
              <a:rPr kumimoji="0" lang="en-US" altLang="ko-KR" dirty="0">
                <a:solidFill>
                  <a:schemeClr val="tx1"/>
                </a:solidFill>
              </a:rPr>
              <a:t>)</a:t>
            </a:r>
            <a:endParaRPr kumimoji="0" lang="ko-KR" altLang="en-US" dirty="0">
              <a:solidFill>
                <a:schemeClr val="tx1"/>
              </a:solidFill>
            </a:endParaRPr>
          </a:p>
        </p:txBody>
      </p:sp>
      <p:sp>
        <p:nvSpPr>
          <p:cNvPr id="6" name="모서리가 둥근 직사각형 5"/>
          <p:cNvSpPr/>
          <p:nvPr/>
        </p:nvSpPr>
        <p:spPr>
          <a:xfrm>
            <a:off x="1403350" y="2638425"/>
            <a:ext cx="2736850" cy="3744913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b="1" dirty="0">
                <a:solidFill>
                  <a:schemeClr val="tx1"/>
                </a:solidFill>
              </a:rPr>
              <a:t>집합투자기구</a:t>
            </a:r>
            <a:endParaRPr kumimoji="0" lang="en-US" altLang="ko-KR" b="1" dirty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 altLang="ko-KR" sz="1400" dirty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sz="1400" dirty="0">
                <a:solidFill>
                  <a:schemeClr val="tx1"/>
                </a:solidFill>
              </a:rPr>
              <a:t>투자회사</a:t>
            </a:r>
            <a:r>
              <a:rPr kumimoji="0" lang="en-US" altLang="ko-KR" sz="1400" dirty="0">
                <a:solidFill>
                  <a:schemeClr val="tx1"/>
                </a:solidFill>
              </a:rPr>
              <a:t>/</a:t>
            </a:r>
            <a:r>
              <a:rPr kumimoji="0" lang="ko-KR" altLang="en-US" sz="1400" dirty="0">
                <a:solidFill>
                  <a:schemeClr val="tx1"/>
                </a:solidFill>
              </a:rPr>
              <a:t>투자신탁</a:t>
            </a:r>
            <a:r>
              <a:rPr kumimoji="0" lang="en-US" altLang="ko-KR" sz="1400" dirty="0">
                <a:solidFill>
                  <a:schemeClr val="tx1"/>
                </a:solidFill>
              </a:rPr>
              <a:t>/</a:t>
            </a:r>
            <a:r>
              <a:rPr kumimoji="0" lang="ko-KR" altLang="en-US" sz="1400" dirty="0">
                <a:solidFill>
                  <a:schemeClr val="tx1"/>
                </a:solidFill>
              </a:rPr>
              <a:t>투자유한회사</a:t>
            </a:r>
            <a:r>
              <a:rPr kumimoji="0" lang="en-US" altLang="ko-KR" sz="1400" dirty="0">
                <a:solidFill>
                  <a:schemeClr val="tx1"/>
                </a:solidFill>
              </a:rPr>
              <a:t>/</a:t>
            </a:r>
            <a:r>
              <a:rPr kumimoji="0" lang="ko-KR" altLang="en-US" sz="1400" dirty="0">
                <a:solidFill>
                  <a:schemeClr val="tx1"/>
                </a:solidFill>
              </a:rPr>
              <a:t>투자합자회사</a:t>
            </a:r>
            <a:r>
              <a:rPr kumimoji="0" lang="en-US" altLang="ko-KR" sz="1400" dirty="0">
                <a:solidFill>
                  <a:schemeClr val="tx1"/>
                </a:solidFill>
              </a:rPr>
              <a:t>/</a:t>
            </a:r>
            <a:r>
              <a:rPr kumimoji="0" lang="ko-KR" altLang="en-US" sz="1400" dirty="0">
                <a:solidFill>
                  <a:schemeClr val="tx1"/>
                </a:solidFill>
              </a:rPr>
              <a:t>투자조합</a:t>
            </a:r>
            <a:r>
              <a:rPr kumimoji="0" lang="en-US" altLang="ko-KR" sz="1400" dirty="0">
                <a:solidFill>
                  <a:schemeClr val="tx1"/>
                </a:solidFill>
              </a:rPr>
              <a:t>/</a:t>
            </a:r>
            <a:r>
              <a:rPr kumimoji="0" lang="ko-KR" altLang="en-US" sz="1400" dirty="0">
                <a:solidFill>
                  <a:schemeClr val="tx1"/>
                </a:solidFill>
              </a:rPr>
              <a:t>투자익명조합</a:t>
            </a:r>
            <a:endParaRPr kumimoji="0" lang="ko-KR" altLang="en-US" sz="1400" dirty="0">
              <a:solidFill>
                <a:schemeClr val="tx1"/>
              </a:solidFill>
            </a:endParaRPr>
          </a:p>
        </p:txBody>
      </p:sp>
      <p:sp>
        <p:nvSpPr>
          <p:cNvPr id="7" name="모서리가 둥근 직사각형 6"/>
          <p:cNvSpPr/>
          <p:nvPr/>
        </p:nvSpPr>
        <p:spPr>
          <a:xfrm>
            <a:off x="1476375" y="4079875"/>
            <a:ext cx="2590800" cy="2159000"/>
          </a:xfrm>
          <a:prstGeom prst="round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b="1" dirty="0">
                <a:solidFill>
                  <a:schemeClr val="tx1"/>
                </a:solidFill>
              </a:rPr>
              <a:t>사모집합투자기구</a:t>
            </a:r>
            <a:endParaRPr kumimoji="0" lang="ko-KR" altLang="en-US" b="1" dirty="0">
              <a:solidFill>
                <a:schemeClr val="tx1"/>
              </a:solidFill>
            </a:endParaRPr>
          </a:p>
        </p:txBody>
      </p:sp>
      <p:sp>
        <p:nvSpPr>
          <p:cNvPr id="8" name="모서리가 둥근 직사각형 7"/>
          <p:cNvSpPr/>
          <p:nvPr/>
        </p:nvSpPr>
        <p:spPr>
          <a:xfrm>
            <a:off x="1628775" y="5014913"/>
            <a:ext cx="2222500" cy="792162"/>
          </a:xfrm>
          <a:prstGeom prst="roundRect">
            <a:avLst/>
          </a:prstGeom>
          <a:noFill/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b="1">
                <a:solidFill>
                  <a:schemeClr val="tx1"/>
                </a:solidFill>
              </a:rPr>
              <a:t>적격투자자대상</a:t>
            </a:r>
            <a:endParaRPr kumimoji="0" lang="en-US" altLang="ko-KR" b="1" dirty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b="1" dirty="0">
                <a:solidFill>
                  <a:schemeClr val="tx1"/>
                </a:solidFill>
              </a:rPr>
              <a:t>사모집합투자기구</a:t>
            </a:r>
            <a:endParaRPr kumimoji="0" lang="ko-KR" altLang="en-US" b="1" dirty="0">
              <a:solidFill>
                <a:schemeClr val="tx1"/>
              </a:solidFill>
            </a:endParaRPr>
          </a:p>
        </p:txBody>
      </p:sp>
      <p:cxnSp>
        <p:nvCxnSpPr>
          <p:cNvPr id="10" name="직선 연결선 9"/>
          <p:cNvCxnSpPr>
            <a:stCxn id="5" idx="2"/>
            <a:endCxn id="6" idx="0"/>
          </p:cNvCxnSpPr>
          <p:nvPr/>
        </p:nvCxnSpPr>
        <p:spPr>
          <a:xfrm>
            <a:off x="2771775" y="2276475"/>
            <a:ext cx="0" cy="36195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모서리가 둥근 직사각형 10"/>
          <p:cNvSpPr/>
          <p:nvPr/>
        </p:nvSpPr>
        <p:spPr>
          <a:xfrm>
            <a:off x="5292725" y="4076700"/>
            <a:ext cx="2592388" cy="2160588"/>
          </a:xfrm>
          <a:prstGeom prst="roundRect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b="1" dirty="0">
                <a:solidFill>
                  <a:schemeClr val="tx1"/>
                </a:solidFill>
              </a:rPr>
              <a:t>사모투자전문회사</a:t>
            </a:r>
            <a:endParaRPr kumimoji="0" lang="ko-KR" altLang="en-US" b="1" dirty="0">
              <a:solidFill>
                <a:schemeClr val="tx1"/>
              </a:solidFill>
            </a:endParaRPr>
          </a:p>
        </p:txBody>
      </p:sp>
      <p:sp>
        <p:nvSpPr>
          <p:cNvPr id="12" name="모서리가 둥근 직사각형 11"/>
          <p:cNvSpPr/>
          <p:nvPr/>
        </p:nvSpPr>
        <p:spPr>
          <a:xfrm>
            <a:off x="5508625" y="5013325"/>
            <a:ext cx="2224088" cy="792163"/>
          </a:xfrm>
          <a:prstGeom prst="round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b="1" dirty="0">
                <a:solidFill>
                  <a:schemeClr val="tx1"/>
                </a:solidFill>
              </a:rPr>
              <a:t>기업재무안정</a:t>
            </a:r>
            <a:endParaRPr kumimoji="0" lang="en-US" altLang="ko-KR" b="1" dirty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b="1" dirty="0">
                <a:solidFill>
                  <a:schemeClr val="tx1"/>
                </a:solidFill>
              </a:rPr>
              <a:t>사모투자전문회사</a:t>
            </a:r>
            <a:endParaRPr kumimoji="0" lang="ko-KR" altLang="en-US" b="1" dirty="0">
              <a:solidFill>
                <a:schemeClr val="tx1"/>
              </a:solidFill>
            </a:endParaRPr>
          </a:p>
        </p:txBody>
      </p:sp>
      <p:sp>
        <p:nvSpPr>
          <p:cNvPr id="49163" name="TextBox 13"/>
          <p:cNvSpPr txBox="1">
            <a:spLocks noChangeArrowheads="1"/>
          </p:cNvSpPr>
          <p:nvPr/>
        </p:nvSpPr>
        <p:spPr bwMode="auto">
          <a:xfrm>
            <a:off x="2195513" y="849313"/>
            <a:ext cx="4752975" cy="40005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kumimoji="0" lang="ko-KR" altLang="en-US" sz="2000" b="1">
                <a:latin typeface="맑은 고딕" pitchFamily="50" charset="-127"/>
                <a:ea typeface="맑은 고딕" pitchFamily="50" charset="-127"/>
              </a:rPr>
              <a:t>자본시장과 금융투자업에 관한 법률</a:t>
            </a:r>
          </a:p>
        </p:txBody>
      </p:sp>
    </p:spTree>
  </p:cSld>
  <p:clrMapOvr>
    <a:masterClrMapping/>
  </p:clrMapOvr>
  <p:transition>
    <p:sndAc>
      <p:stSnd>
        <p:snd r:embed="rId2" name="type.wav"/>
      </p:stSnd>
    </p:sndAc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Wingdings" pitchFamily="2" charset="2"/>
              <a:buNone/>
            </a:pPr>
            <a:r>
              <a:rPr lang="en-US" altLang="ko-KR" sz="8000" b="1" smtClean="0">
                <a:solidFill>
                  <a:srgbClr val="0070C0"/>
                </a:solidFill>
              </a:rPr>
              <a:t>The End.</a:t>
            </a:r>
          </a:p>
          <a:p>
            <a:pPr marL="0" indent="0">
              <a:buFont typeface="Wingdings" pitchFamily="2" charset="2"/>
              <a:buNone/>
            </a:pPr>
            <a:r>
              <a:rPr lang="en-US" altLang="ko-KR" sz="8000" b="1" smtClean="0">
                <a:solidFill>
                  <a:srgbClr val="0070C0"/>
                </a:solidFill>
              </a:rPr>
              <a:t>Thank You Much.</a:t>
            </a:r>
            <a:endParaRPr lang="ko-KR" altLang="en-US" sz="8000" b="1" smtClean="0">
              <a:solidFill>
                <a:srgbClr val="0070C0"/>
              </a:solidFill>
            </a:endParaRPr>
          </a:p>
        </p:txBody>
      </p:sp>
    </p:spTree>
  </p:cSld>
  <p:clrMapOvr>
    <a:masterClrMapping/>
  </p:clrMapOvr>
  <p:transition>
    <p:sndAc>
      <p:stSnd>
        <p:snd r:embed="rId2" name="type.wav"/>
      </p:stSnd>
    </p:sndAc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문산법 개정안 개요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5502C1A-8E14-421E-A8DB-AC420E7A1421}" type="slidenum">
              <a:rPr lang="ko-KR" altLang="en-US"/>
              <a:pPr>
                <a:defRPr/>
              </a:pPr>
              <a:t>4</a:t>
            </a:fld>
            <a:endParaRPr lang="ko-KR" altLang="en-US"/>
          </a:p>
        </p:txBody>
      </p:sp>
      <p:pic>
        <p:nvPicPr>
          <p:cNvPr id="18435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93800" y="1268413"/>
            <a:ext cx="6757988" cy="288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6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458913" y="4365625"/>
            <a:ext cx="6281737" cy="215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sndAc>
      <p:stSnd>
        <p:snd r:embed="rId2" name="type.wav"/>
      </p:stSnd>
    </p:sndAc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개정 방안의 내용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790C6B2-CEDC-43C3-B3F7-1F8F387740D9}" type="slidenum">
              <a:rPr lang="ko-KR" altLang="en-US"/>
              <a:pPr>
                <a:defRPr/>
              </a:pPr>
              <a:t>5</a:t>
            </a:fld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ko-KR" altLang="en-US" dirty="0"/>
              <a:t>기존의 </a:t>
            </a:r>
            <a:r>
              <a:rPr lang="ko-KR" altLang="en-US" dirty="0" err="1"/>
              <a:t>중소기업창업지원법</a:t>
            </a:r>
            <a:r>
              <a:rPr lang="en-US" altLang="ko-KR" dirty="0"/>
              <a:t>, </a:t>
            </a:r>
            <a:r>
              <a:rPr lang="ko-KR" altLang="en-US" dirty="0" err="1"/>
              <a:t>여신전문금융업법에</a:t>
            </a:r>
            <a:r>
              <a:rPr lang="ko-KR" altLang="en-US" dirty="0"/>
              <a:t> 대한 </a:t>
            </a:r>
            <a:r>
              <a:rPr lang="ko-KR" altLang="en-US" dirty="0" smtClean="0"/>
              <a:t>의존적 제도 </a:t>
            </a:r>
            <a:r>
              <a:rPr lang="ko-KR" altLang="en-US" dirty="0"/>
              <a:t>폐지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ko-KR" altLang="en-US" dirty="0"/>
              <a:t>기존 투자회사</a:t>
            </a:r>
            <a:r>
              <a:rPr lang="en-US" altLang="ko-KR" dirty="0"/>
              <a:t>/</a:t>
            </a:r>
            <a:r>
              <a:rPr lang="ko-KR" altLang="en-US" dirty="0"/>
              <a:t>투자조합 제도 폐지</a:t>
            </a:r>
          </a:p>
          <a:p>
            <a:pPr fontAlgn="auto">
              <a:spcAft>
                <a:spcPts val="0"/>
              </a:spcAft>
              <a:defRPr/>
            </a:pPr>
            <a:endParaRPr lang="ko-KR" altLang="en-US" dirty="0"/>
          </a:p>
          <a:p>
            <a:pPr fontAlgn="auto">
              <a:spcAft>
                <a:spcPts val="0"/>
              </a:spcAft>
              <a:defRPr/>
            </a:pPr>
            <a:r>
              <a:rPr lang="ko-KR" altLang="en-US" dirty="0"/>
              <a:t>문화산업진흥기본법에서 특수하게 정의되며</a:t>
            </a:r>
            <a:r>
              <a:rPr lang="en-US" altLang="ko-KR" dirty="0"/>
              <a:t>, </a:t>
            </a:r>
            <a:r>
              <a:rPr lang="ko-KR" altLang="en-US" dirty="0"/>
              <a:t>문화체육관광부에 등록한 운용 주체로서 </a:t>
            </a:r>
            <a:r>
              <a:rPr lang="ko-KR" altLang="en-US" b="1" dirty="0"/>
              <a:t>“문화산업운용회사”</a:t>
            </a:r>
            <a:r>
              <a:rPr lang="en-US" altLang="ko-KR" dirty="0"/>
              <a:t>, </a:t>
            </a:r>
            <a:r>
              <a:rPr lang="ko-KR" altLang="en-US" dirty="0"/>
              <a:t>그 펀드로서 </a:t>
            </a:r>
            <a:r>
              <a:rPr lang="ko-KR" altLang="en-US" b="1" dirty="0"/>
              <a:t>“문화산업전문투자기구”</a:t>
            </a:r>
            <a:r>
              <a:rPr lang="ko-KR" altLang="en-US" dirty="0"/>
              <a:t> 신설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ko-KR" altLang="en-US" dirty="0"/>
              <a:t>다른 법률에 </a:t>
            </a:r>
            <a:r>
              <a:rPr lang="ko-KR" altLang="en-US" dirty="0" smtClean="0"/>
              <a:t>근거한 투자기구라도 무관하며</a:t>
            </a:r>
            <a:r>
              <a:rPr lang="en-US" altLang="ko-KR" dirty="0" smtClean="0"/>
              <a:t>, </a:t>
            </a:r>
            <a:r>
              <a:rPr lang="ko-KR" altLang="en-US" dirty="0" err="1"/>
              <a:t>문산법에</a:t>
            </a:r>
            <a:r>
              <a:rPr lang="ko-KR" altLang="en-US" dirty="0"/>
              <a:t> 따라 </a:t>
            </a:r>
            <a:r>
              <a:rPr lang="ko-KR" altLang="en-US" dirty="0" smtClean="0"/>
              <a:t>문화산업운용회사 또는 문화산업전문투자기구로 등록</a:t>
            </a:r>
            <a:endParaRPr lang="en-US" altLang="ko-KR" dirty="0" smtClean="0"/>
          </a:p>
          <a:p>
            <a:pPr lvl="2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ko-KR" altLang="en-US" dirty="0" smtClean="0"/>
              <a:t>문화부의 규제보다는 지원 체계의 혜택을 받을 수 있음</a:t>
            </a:r>
            <a:endParaRPr lang="en-US" altLang="ko-KR" dirty="0" smtClean="0"/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ko-KR" altLang="en-US" dirty="0" smtClean="0"/>
              <a:t>자본시장법 체계와 유사하게 </a:t>
            </a:r>
            <a:r>
              <a:rPr lang="ko-KR" altLang="en-US" dirty="0" err="1" smtClean="0"/>
              <a:t>운용사</a:t>
            </a:r>
            <a:r>
              <a:rPr lang="en-US" altLang="ko-KR" dirty="0" smtClean="0"/>
              <a:t>/</a:t>
            </a:r>
            <a:r>
              <a:rPr lang="ko-KR" altLang="en-US" dirty="0" smtClean="0"/>
              <a:t>펀드의 명확한 구분</a:t>
            </a:r>
            <a:endParaRPr lang="en-US" altLang="ko-KR" dirty="0" smtClean="0"/>
          </a:p>
          <a:p>
            <a:pPr lvl="2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ko-KR" altLang="en-US" dirty="0" err="1" smtClean="0"/>
              <a:t>운용사</a:t>
            </a:r>
            <a:r>
              <a:rPr lang="en-US" altLang="ko-KR" dirty="0" smtClean="0"/>
              <a:t>: </a:t>
            </a:r>
            <a:r>
              <a:rPr lang="ko-KR" altLang="en-US" dirty="0" smtClean="0"/>
              <a:t>투자 전문가 </a:t>
            </a:r>
            <a:r>
              <a:rPr lang="en-US" altLang="ko-KR" dirty="0" smtClean="0"/>
              <a:t>(</a:t>
            </a:r>
            <a:r>
              <a:rPr lang="ko-KR" altLang="en-US" dirty="0" smtClean="0"/>
              <a:t>회사</a:t>
            </a:r>
            <a:r>
              <a:rPr lang="en-US" altLang="ko-KR" dirty="0" smtClean="0"/>
              <a:t>), </a:t>
            </a:r>
            <a:r>
              <a:rPr lang="ko-KR" altLang="en-US" dirty="0" smtClean="0"/>
              <a:t>펀드</a:t>
            </a:r>
            <a:r>
              <a:rPr lang="en-US" altLang="ko-KR" dirty="0" smtClean="0"/>
              <a:t>: </a:t>
            </a:r>
            <a:r>
              <a:rPr lang="ko-KR" altLang="en-US" dirty="0" smtClean="0"/>
              <a:t>자금 </a:t>
            </a:r>
            <a:r>
              <a:rPr lang="ko-KR" altLang="en-US" dirty="0" err="1" smtClean="0"/>
              <a:t>결집체로서의</a:t>
            </a:r>
            <a:r>
              <a:rPr lang="ko-KR" altLang="en-US" dirty="0" smtClean="0"/>
              <a:t> 조직 </a:t>
            </a:r>
            <a:r>
              <a:rPr lang="en-US" altLang="ko-KR" dirty="0" smtClean="0"/>
              <a:t>(</a:t>
            </a:r>
            <a:r>
              <a:rPr lang="ko-KR" altLang="en-US" dirty="0" err="1" smtClean="0"/>
              <a:t>법인형</a:t>
            </a:r>
            <a:r>
              <a:rPr lang="en-US" altLang="ko-KR" dirty="0" smtClean="0"/>
              <a:t>, </a:t>
            </a:r>
            <a:r>
              <a:rPr lang="ko-KR" altLang="en-US" dirty="0" smtClean="0"/>
              <a:t>조합형</a:t>
            </a:r>
            <a:r>
              <a:rPr lang="en-US" altLang="ko-KR" dirty="0" smtClean="0"/>
              <a:t>)</a:t>
            </a:r>
            <a:endParaRPr lang="ko-KR" altLang="en-US" dirty="0"/>
          </a:p>
        </p:txBody>
      </p:sp>
    </p:spTree>
  </p:cSld>
  <p:clrMapOvr>
    <a:masterClrMapping/>
  </p:clrMapOvr>
  <p:transition>
    <p:sndAc>
      <p:stSnd>
        <p:snd r:embed="rId2" name="type.wav"/>
      </p:stSnd>
    </p:sndAc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1A53949-B9D0-4E83-8AA1-C961507162EF}" type="slidenum">
              <a:rPr lang="ko-KR" altLang="en-US"/>
              <a:pPr>
                <a:defRPr/>
              </a:pPr>
              <a:t>6</a:t>
            </a:fld>
            <a:endParaRPr lang="ko-KR" altLang="en-US"/>
          </a:p>
        </p:txBody>
      </p:sp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34925" y="476250"/>
            <a:ext cx="9074150" cy="5976938"/>
          </a:xfrm>
        </p:spPr>
        <p:txBody>
          <a:bodyPr rtlCol="0">
            <a:normAutofit lnSpcReduction="1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ko-KR" altLang="en-US" dirty="0" err="1"/>
              <a:t>운용자와</a:t>
            </a:r>
            <a:r>
              <a:rPr lang="ko-KR" altLang="en-US" dirty="0"/>
              <a:t> 펀드 자유도 확대</a:t>
            </a:r>
          </a:p>
          <a:p>
            <a:pPr fontAlgn="auto">
              <a:spcAft>
                <a:spcPts val="0"/>
              </a:spcAft>
              <a:defRPr/>
            </a:pPr>
            <a:endParaRPr lang="ko-KR" altLang="en-US" dirty="0"/>
          </a:p>
          <a:p>
            <a:pPr fontAlgn="auto">
              <a:spcAft>
                <a:spcPts val="0"/>
              </a:spcAft>
              <a:defRPr/>
            </a:pPr>
            <a:r>
              <a:rPr lang="ko-KR" altLang="en-US" dirty="0"/>
              <a:t>공모</a:t>
            </a:r>
            <a:r>
              <a:rPr lang="en-US" altLang="ko-KR" dirty="0"/>
              <a:t>/</a:t>
            </a:r>
            <a:r>
              <a:rPr lang="ko-KR" altLang="en-US" dirty="0"/>
              <a:t>사모펀드 가능</a:t>
            </a:r>
            <a:r>
              <a:rPr lang="en-US" altLang="ko-KR" dirty="0"/>
              <a:t>, </a:t>
            </a:r>
            <a:r>
              <a:rPr lang="ko-KR" altLang="en-US" dirty="0" err="1"/>
              <a:t>공모형</a:t>
            </a:r>
            <a:r>
              <a:rPr lang="ko-KR" altLang="en-US" dirty="0"/>
              <a:t> 펀드의 활성화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ko-KR" altLang="en-US" dirty="0"/>
              <a:t>공모펀드 불특정 다수로부터 대량 자본 </a:t>
            </a:r>
            <a:r>
              <a:rPr lang="ko-KR" altLang="en-US" dirty="0" smtClean="0"/>
              <a:t>결집 </a:t>
            </a: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>
                <a:sym typeface="Wingdings" pitchFamily="2" charset="2"/>
              </a:rPr>
              <a:t> </a:t>
            </a:r>
            <a:r>
              <a:rPr lang="ko-KR" altLang="en-US" dirty="0" smtClean="0">
                <a:sym typeface="Wingdings" pitchFamily="2" charset="2"/>
              </a:rPr>
              <a:t>대형 프로젝트의 자본 조달</a:t>
            </a:r>
            <a:endParaRPr lang="ko-KR" altLang="en-US" dirty="0"/>
          </a:p>
          <a:p>
            <a:pPr fontAlgn="auto">
              <a:spcAft>
                <a:spcPts val="0"/>
              </a:spcAft>
              <a:defRPr/>
            </a:pPr>
            <a:endParaRPr lang="en-US" altLang="ko-KR" dirty="0" smtClean="0"/>
          </a:p>
          <a:p>
            <a:pPr fontAlgn="auto">
              <a:spcAft>
                <a:spcPts val="0"/>
              </a:spcAft>
              <a:defRPr/>
            </a:pPr>
            <a:r>
              <a:rPr lang="ko-KR" altLang="en-US" dirty="0" smtClean="0"/>
              <a:t>기존 </a:t>
            </a:r>
            <a:r>
              <a:rPr lang="ko-KR" altLang="en-US" dirty="0"/>
              <a:t>문화산업전문회사의 </a:t>
            </a:r>
            <a:r>
              <a:rPr lang="ko-KR" altLang="en-US" dirty="0" err="1"/>
              <a:t>투자형</a:t>
            </a:r>
            <a:r>
              <a:rPr lang="ko-KR" altLang="en-US" dirty="0"/>
              <a:t> 문전사의 </a:t>
            </a:r>
            <a:r>
              <a:rPr lang="ko-KR" altLang="en-US" dirty="0" smtClean="0"/>
              <a:t>활성화</a:t>
            </a:r>
            <a:endParaRPr lang="en-US" altLang="ko-KR" dirty="0" smtClean="0"/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ko-KR" altLang="en-US" dirty="0" smtClean="0"/>
              <a:t>기존 </a:t>
            </a:r>
            <a:r>
              <a:rPr lang="ko-KR" altLang="en-US" dirty="0" err="1" smtClean="0"/>
              <a:t>문전사는</a:t>
            </a:r>
            <a:r>
              <a:rPr lang="ko-KR" altLang="en-US" dirty="0" smtClean="0"/>
              <a:t> 순수 </a:t>
            </a:r>
            <a:r>
              <a:rPr lang="ko-KR" altLang="en-US" dirty="0" err="1" smtClean="0"/>
              <a:t>제작형</a:t>
            </a:r>
            <a:endParaRPr lang="ko-KR" altLang="en-US" dirty="0"/>
          </a:p>
          <a:p>
            <a:pPr fontAlgn="auto">
              <a:spcAft>
                <a:spcPts val="0"/>
              </a:spcAft>
              <a:defRPr/>
            </a:pPr>
            <a:endParaRPr lang="en-US" altLang="ko-KR" dirty="0" smtClean="0"/>
          </a:p>
          <a:p>
            <a:pPr fontAlgn="auto">
              <a:spcAft>
                <a:spcPts val="0"/>
              </a:spcAft>
              <a:defRPr/>
            </a:pPr>
            <a:r>
              <a:rPr lang="ko-KR" altLang="en-US" dirty="0" smtClean="0"/>
              <a:t>“</a:t>
            </a:r>
            <a:r>
              <a:rPr lang="ko-KR" altLang="en-US" dirty="0"/>
              <a:t>문화산업투자모태조합” </a:t>
            </a:r>
            <a:r>
              <a:rPr lang="en-US" altLang="ko-KR" dirty="0"/>
              <a:t>or “</a:t>
            </a:r>
            <a:r>
              <a:rPr lang="ko-KR" altLang="en-US" dirty="0" err="1"/>
              <a:t>문화콘텐츠진흥기금</a:t>
            </a:r>
            <a:r>
              <a:rPr lang="ko-KR" altLang="en-US" dirty="0"/>
              <a:t>” </a:t>
            </a:r>
            <a:r>
              <a:rPr lang="ko-KR" altLang="en-US" dirty="0" smtClean="0"/>
              <a:t>설치</a:t>
            </a:r>
            <a:endParaRPr lang="en-US" altLang="ko-KR" dirty="0" smtClean="0"/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ko-KR" altLang="en-US" dirty="0" smtClean="0"/>
              <a:t>유사 법제</a:t>
            </a:r>
            <a:r>
              <a:rPr lang="en-US" altLang="ko-KR" dirty="0" smtClean="0"/>
              <a:t>: </a:t>
            </a:r>
            <a:r>
              <a:rPr lang="ko-KR" altLang="en-US" dirty="0" err="1" smtClean="0"/>
              <a:t>농식품투자모태조합</a:t>
            </a:r>
            <a:r>
              <a:rPr lang="en-US" altLang="ko-KR" dirty="0" smtClean="0"/>
              <a:t>(</a:t>
            </a:r>
            <a:r>
              <a:rPr lang="ko-KR" altLang="en-US" dirty="0"/>
              <a:t>농림수산식품투자조합 결성 및 운용에 관한 </a:t>
            </a:r>
            <a:r>
              <a:rPr lang="ko-KR" altLang="en-US" dirty="0" smtClean="0"/>
              <a:t>법률</a:t>
            </a:r>
            <a:r>
              <a:rPr lang="en-US" altLang="ko-KR" dirty="0" smtClean="0"/>
              <a:t>), </a:t>
            </a:r>
            <a:r>
              <a:rPr lang="ko-KR" altLang="en-US" dirty="0" smtClean="0"/>
              <a:t>중소기업투자모태조합</a:t>
            </a:r>
            <a:r>
              <a:rPr lang="en-US" altLang="ko-KR" dirty="0" smtClean="0"/>
              <a:t>(</a:t>
            </a:r>
            <a:r>
              <a:rPr lang="ko-KR" altLang="en-US" dirty="0" err="1" smtClean="0"/>
              <a:t>벤처기업육성에관한특별조치법</a:t>
            </a:r>
            <a:r>
              <a:rPr lang="en-US" altLang="ko-KR" dirty="0" smtClean="0"/>
              <a:t>)</a:t>
            </a:r>
            <a:endParaRPr lang="ko-KR" altLang="en-US" dirty="0" smtClean="0"/>
          </a:p>
          <a:p>
            <a:pPr fontAlgn="auto">
              <a:spcAft>
                <a:spcPts val="0"/>
              </a:spcAft>
              <a:defRPr/>
            </a:pPr>
            <a:endParaRPr lang="ko-KR" altLang="en-US" dirty="0"/>
          </a:p>
          <a:p>
            <a:pPr fontAlgn="auto">
              <a:spcAft>
                <a:spcPts val="0"/>
              </a:spcAft>
              <a:defRPr/>
            </a:pPr>
            <a:endParaRPr lang="ko-KR" altLang="en-US" dirty="0"/>
          </a:p>
        </p:txBody>
      </p:sp>
    </p:spTree>
  </p:cSld>
  <p:clrMapOvr>
    <a:masterClrMapping/>
  </p:clrMapOvr>
  <p:transition>
    <p:sndAc>
      <p:stSnd>
        <p:snd r:embed="rId2" name="type.wav"/>
      </p:stSnd>
    </p:sndAc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금융</a:t>
            </a:r>
            <a:r>
              <a:rPr lang="en-US" altLang="ko-KR" smtClean="0"/>
              <a:t>(</a:t>
            </a:r>
            <a:r>
              <a:rPr lang="ko-KR" altLang="en-US" smtClean="0"/>
              <a:t>金融</a:t>
            </a:r>
            <a:r>
              <a:rPr lang="en-US" altLang="ko-KR" smtClean="0"/>
              <a:t>)</a:t>
            </a:r>
            <a:r>
              <a:rPr lang="ko-KR" altLang="en-US" smtClean="0"/>
              <a:t>이란</a:t>
            </a:r>
            <a:r>
              <a:rPr lang="en-US" altLang="ko-KR" smtClean="0"/>
              <a:t>?</a:t>
            </a:r>
            <a:endParaRPr lang="ko-KR" altLang="en-US" smtClean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ko-KR" altLang="en-US" dirty="0" err="1" smtClean="0"/>
              <a:t>말그대로</a:t>
            </a:r>
            <a:r>
              <a:rPr lang="ko-KR" altLang="en-US" dirty="0" smtClean="0"/>
              <a:t> 자금</a:t>
            </a:r>
            <a:r>
              <a:rPr lang="en-US" altLang="ko-KR" dirty="0" smtClean="0"/>
              <a:t>(</a:t>
            </a:r>
            <a:r>
              <a:rPr lang="ko-KR" altLang="en-US" dirty="0" smtClean="0"/>
              <a:t>돈</a:t>
            </a:r>
            <a:r>
              <a:rPr lang="en-US" altLang="ko-KR" dirty="0" smtClean="0"/>
              <a:t>)</a:t>
            </a:r>
            <a:r>
              <a:rPr lang="ko-KR" altLang="en-US" dirty="0" smtClean="0"/>
              <a:t>의 융통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ko-KR" altLang="en-US" dirty="0" smtClean="0"/>
              <a:t>동시대적</a:t>
            </a:r>
            <a:r>
              <a:rPr lang="en-US" altLang="ko-KR" dirty="0" smtClean="0"/>
              <a:t>(contemporaneous)</a:t>
            </a:r>
            <a:r>
              <a:rPr lang="ko-KR" altLang="en-US" dirty="0" smtClean="0"/>
              <a:t> 융통 </a:t>
            </a:r>
            <a:r>
              <a:rPr lang="en-US" altLang="ko-KR" dirty="0" smtClean="0"/>
              <a:t>/ </a:t>
            </a:r>
            <a:r>
              <a:rPr lang="ko-KR" altLang="en-US" dirty="0" smtClean="0"/>
              <a:t>기간간</a:t>
            </a:r>
            <a:r>
              <a:rPr lang="en-US" altLang="ko-KR" dirty="0" smtClean="0"/>
              <a:t>(</a:t>
            </a:r>
            <a:r>
              <a:rPr lang="en-US" altLang="ko-KR" dirty="0" err="1" smtClean="0"/>
              <a:t>intertemporal</a:t>
            </a:r>
            <a:r>
              <a:rPr lang="en-US" altLang="ko-KR" dirty="0" smtClean="0"/>
              <a:t>)</a:t>
            </a:r>
            <a:r>
              <a:rPr lang="ko-KR" altLang="en-US" dirty="0" smtClean="0"/>
              <a:t> 융</a:t>
            </a:r>
            <a:r>
              <a:rPr lang="ko-KR" altLang="en-US" dirty="0"/>
              <a:t>통</a:t>
            </a:r>
            <a:endParaRPr lang="en-US" altLang="ko-KR" dirty="0" smtClean="0"/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ko-KR" altLang="en-US" dirty="0" smtClean="0"/>
              <a:t>주식이나 채권의 융통</a:t>
            </a:r>
            <a:r>
              <a:rPr lang="en-US" altLang="ko-KR" dirty="0" smtClean="0"/>
              <a:t>? No!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ko-KR" altLang="en-US" dirty="0" smtClean="0"/>
              <a:t>실물자산</a:t>
            </a:r>
            <a:r>
              <a:rPr lang="en-US" altLang="ko-KR" dirty="0" smtClean="0"/>
              <a:t>(</a:t>
            </a:r>
            <a:r>
              <a:rPr lang="ko-KR" altLang="en-US" dirty="0" smtClean="0"/>
              <a:t>부동산</a:t>
            </a:r>
            <a:r>
              <a:rPr lang="en-US" altLang="ko-KR" dirty="0" smtClean="0"/>
              <a:t>, </a:t>
            </a:r>
            <a:r>
              <a:rPr lang="ko-KR" altLang="en-US" dirty="0" smtClean="0"/>
              <a:t>재화 등</a:t>
            </a:r>
            <a:r>
              <a:rPr lang="en-US" altLang="ko-KR" dirty="0" smtClean="0"/>
              <a:t>)</a:t>
            </a:r>
            <a:r>
              <a:rPr lang="ko-KR" altLang="en-US" dirty="0" smtClean="0"/>
              <a:t>의 융통</a:t>
            </a:r>
            <a:r>
              <a:rPr lang="en-US" altLang="ko-KR" dirty="0" smtClean="0"/>
              <a:t>? No!!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ko-KR" altLang="en-US" dirty="0" smtClean="0"/>
              <a:t>화폐자산으로서의 금융자산</a:t>
            </a:r>
            <a:r>
              <a:rPr lang="en-US" altLang="ko-KR" dirty="0" smtClean="0"/>
              <a:t>, </a:t>
            </a:r>
            <a:r>
              <a:rPr lang="ko-KR" altLang="en-US" dirty="0" smtClean="0"/>
              <a:t>즉 현금</a:t>
            </a:r>
            <a:r>
              <a:rPr lang="en-US" altLang="ko-KR" dirty="0" smtClean="0"/>
              <a:t>(cash)</a:t>
            </a:r>
            <a:r>
              <a:rPr lang="ko-KR" altLang="en-US" dirty="0" smtClean="0"/>
              <a:t>의 융통</a:t>
            </a:r>
            <a:endParaRPr lang="en-US" altLang="ko-KR" dirty="0" smtClean="0"/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endParaRPr lang="en-US" altLang="ko-KR" dirty="0"/>
          </a:p>
          <a:p>
            <a:pPr fontAlgn="auto">
              <a:spcAft>
                <a:spcPts val="0"/>
              </a:spcAft>
              <a:defRPr/>
            </a:pPr>
            <a:r>
              <a:rPr lang="ko-KR" altLang="en-US" b="1" u="sng" dirty="0" smtClean="0">
                <a:solidFill>
                  <a:schemeClr val="tx2"/>
                </a:solidFill>
              </a:rPr>
              <a:t>돈</a:t>
            </a:r>
            <a:r>
              <a:rPr lang="en-US" altLang="ko-KR" b="1" u="sng" dirty="0" smtClean="0">
                <a:solidFill>
                  <a:schemeClr val="tx2"/>
                </a:solidFill>
              </a:rPr>
              <a:t>(cash)</a:t>
            </a:r>
            <a:r>
              <a:rPr lang="ko-KR" altLang="en-US" b="1" u="sng" dirty="0" smtClean="0">
                <a:solidFill>
                  <a:schemeClr val="tx2"/>
                </a:solidFill>
              </a:rPr>
              <a:t>를 빌리고 빌려주는 행위</a:t>
            </a:r>
            <a:r>
              <a:rPr lang="en-US" altLang="ko-KR" b="1" u="sng" dirty="0" smtClean="0">
                <a:solidFill>
                  <a:schemeClr val="tx2"/>
                </a:solidFill>
              </a:rPr>
              <a:t>, </a:t>
            </a:r>
            <a:r>
              <a:rPr lang="ko-KR" altLang="en-US" b="1" u="sng" dirty="0" smtClean="0">
                <a:solidFill>
                  <a:schemeClr val="tx2"/>
                </a:solidFill>
              </a:rPr>
              <a:t>거래</a:t>
            </a:r>
            <a:r>
              <a:rPr lang="en-US" altLang="ko-KR" b="1" dirty="0" smtClean="0">
                <a:solidFill>
                  <a:schemeClr val="tx2"/>
                </a:solidFill>
              </a:rPr>
              <a:t> </a:t>
            </a:r>
            <a:r>
              <a:rPr lang="en-US" altLang="ko-KR" dirty="0" smtClean="0">
                <a:sym typeface="Wingdings" pitchFamily="2" charset="2"/>
              </a:rPr>
              <a:t> </a:t>
            </a:r>
            <a:r>
              <a:rPr lang="ko-KR" altLang="en-US" dirty="0" smtClean="0">
                <a:sym typeface="Wingdings" pitchFamily="2" charset="2"/>
              </a:rPr>
              <a:t>금융거래</a:t>
            </a:r>
            <a:endParaRPr lang="en-US" altLang="ko-KR" dirty="0" smtClean="0">
              <a:sym typeface="Wingdings" pitchFamily="2" charset="2"/>
            </a:endParaRP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ko-KR" altLang="en-US" dirty="0" smtClean="0">
                <a:sym typeface="Wingdings" pitchFamily="2" charset="2"/>
              </a:rPr>
              <a:t>금융에서 가장 중요한 자산</a:t>
            </a:r>
            <a:r>
              <a:rPr lang="en-US" altLang="ko-KR" dirty="0" smtClean="0">
                <a:sym typeface="Wingdings" pitchFamily="2" charset="2"/>
              </a:rPr>
              <a:t>: </a:t>
            </a:r>
            <a:r>
              <a:rPr lang="en-US" altLang="ko-KR" b="1" u="sng" dirty="0" smtClean="0">
                <a:solidFill>
                  <a:srgbClr val="C00000"/>
                </a:solidFill>
                <a:sym typeface="Wingdings" pitchFamily="2" charset="2"/>
              </a:rPr>
              <a:t>CASH!!</a:t>
            </a:r>
          </a:p>
          <a:p>
            <a:pPr lvl="2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ko-KR" altLang="en-US" dirty="0" smtClean="0">
                <a:sym typeface="Wingdings" pitchFamily="2" charset="2"/>
              </a:rPr>
              <a:t>주식</a:t>
            </a:r>
            <a:r>
              <a:rPr lang="en-US" altLang="ko-KR" dirty="0" smtClean="0">
                <a:sym typeface="Wingdings" pitchFamily="2" charset="2"/>
              </a:rPr>
              <a:t>, </a:t>
            </a:r>
            <a:r>
              <a:rPr lang="ko-KR" altLang="en-US" dirty="0" smtClean="0">
                <a:sym typeface="Wingdings" pitchFamily="2" charset="2"/>
              </a:rPr>
              <a:t>채권</a:t>
            </a:r>
            <a:r>
              <a:rPr lang="en-US" altLang="ko-KR" dirty="0" smtClean="0">
                <a:sym typeface="Wingdings" pitchFamily="2" charset="2"/>
              </a:rPr>
              <a:t>, </a:t>
            </a:r>
            <a:r>
              <a:rPr lang="ko-KR" altLang="en-US" dirty="0" smtClean="0">
                <a:sym typeface="Wingdings" pitchFamily="2" charset="2"/>
              </a:rPr>
              <a:t>파생상품</a:t>
            </a:r>
            <a:r>
              <a:rPr lang="en-US" altLang="ko-KR" dirty="0" smtClean="0">
                <a:sym typeface="Wingdings" pitchFamily="2" charset="2"/>
              </a:rPr>
              <a:t>, </a:t>
            </a:r>
            <a:r>
              <a:rPr lang="ko-KR" altLang="en-US" dirty="0" smtClean="0">
                <a:sym typeface="Wingdings" pitchFamily="2" charset="2"/>
              </a:rPr>
              <a:t>펀드</a:t>
            </a:r>
            <a:r>
              <a:rPr lang="en-US" altLang="ko-KR" dirty="0" smtClean="0">
                <a:sym typeface="Wingdings" pitchFamily="2" charset="2"/>
              </a:rPr>
              <a:t>? No!!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altLang="ko-KR" dirty="0" smtClean="0">
                <a:sym typeface="Wingdings" pitchFamily="2" charset="2"/>
              </a:rPr>
              <a:t>cash</a:t>
            </a:r>
            <a:r>
              <a:rPr lang="ko-KR" altLang="en-US" dirty="0" smtClean="0">
                <a:sym typeface="Wingdings" pitchFamily="2" charset="2"/>
              </a:rPr>
              <a:t>와 이 </a:t>
            </a:r>
            <a:r>
              <a:rPr lang="en-US" altLang="ko-KR" dirty="0" smtClean="0">
                <a:sym typeface="Wingdings" pitchFamily="2" charset="2"/>
              </a:rPr>
              <a:t>cash</a:t>
            </a:r>
            <a:r>
              <a:rPr lang="ko-KR" altLang="en-US" dirty="0" smtClean="0">
                <a:sym typeface="Wingdings" pitchFamily="2" charset="2"/>
              </a:rPr>
              <a:t>를 훗날 이자나 수익과 함께 돌려주겠다</a:t>
            </a:r>
            <a:r>
              <a:rPr lang="en-US" altLang="ko-KR" dirty="0" smtClean="0">
                <a:sym typeface="Wingdings" pitchFamily="2" charset="2"/>
              </a:rPr>
              <a:t>(</a:t>
            </a:r>
            <a:r>
              <a:rPr lang="ko-KR" altLang="en-US" dirty="0" smtClean="0">
                <a:sym typeface="Wingdings" pitchFamily="2" charset="2"/>
              </a:rPr>
              <a:t>상환</a:t>
            </a:r>
            <a:r>
              <a:rPr lang="en-US" altLang="ko-KR" dirty="0" smtClean="0">
                <a:sym typeface="Wingdings" pitchFamily="2" charset="2"/>
              </a:rPr>
              <a:t>)</a:t>
            </a:r>
            <a:r>
              <a:rPr lang="ko-KR" altLang="en-US" dirty="0" smtClean="0">
                <a:sym typeface="Wingdings" pitchFamily="2" charset="2"/>
              </a:rPr>
              <a:t>는 </a:t>
            </a:r>
            <a:r>
              <a:rPr lang="en-US" altLang="ko-KR" b="1" dirty="0" smtClean="0">
                <a:sym typeface="Wingdings" pitchFamily="2" charset="2"/>
              </a:rPr>
              <a:t>“</a:t>
            </a:r>
            <a:r>
              <a:rPr lang="ko-KR" altLang="en-US" b="1" dirty="0" smtClean="0">
                <a:sym typeface="Wingdings" pitchFamily="2" charset="2"/>
              </a:rPr>
              <a:t>계약</a:t>
            </a:r>
            <a:r>
              <a:rPr lang="en-US" altLang="ko-KR" b="1" dirty="0" smtClean="0">
                <a:sym typeface="Wingdings" pitchFamily="2" charset="2"/>
              </a:rPr>
              <a:t>, </a:t>
            </a:r>
            <a:r>
              <a:rPr lang="ko-KR" altLang="en-US" b="1" dirty="0" smtClean="0">
                <a:sym typeface="Wingdings" pitchFamily="2" charset="2"/>
              </a:rPr>
              <a:t>증서</a:t>
            </a:r>
            <a:r>
              <a:rPr lang="en-US" altLang="ko-KR" b="1" dirty="0" smtClean="0">
                <a:sym typeface="Wingdings" pitchFamily="2" charset="2"/>
              </a:rPr>
              <a:t>, </a:t>
            </a:r>
            <a:r>
              <a:rPr lang="ko-KR" altLang="en-US" b="1" dirty="0" smtClean="0">
                <a:sym typeface="Wingdings" pitchFamily="2" charset="2"/>
              </a:rPr>
              <a:t>증권</a:t>
            </a:r>
            <a:r>
              <a:rPr lang="en-US" altLang="ko-KR" b="1" dirty="0" smtClean="0">
                <a:sym typeface="Wingdings" pitchFamily="2" charset="2"/>
              </a:rPr>
              <a:t>”</a:t>
            </a:r>
            <a:r>
              <a:rPr lang="ko-KR" altLang="en-US" dirty="0" smtClean="0">
                <a:sym typeface="Wingdings" pitchFamily="2" charset="2"/>
              </a:rPr>
              <a:t>간의 교환으로 일반적인 상품거래와 구별</a:t>
            </a:r>
            <a:r>
              <a:rPr lang="en-US" altLang="ko-KR" dirty="0" smtClean="0">
                <a:sym typeface="Wingdings" pitchFamily="2" charset="2"/>
              </a:rPr>
              <a:t> (</a:t>
            </a:r>
            <a:r>
              <a:rPr lang="ko-KR" altLang="en-US" dirty="0" smtClean="0">
                <a:sym typeface="Wingdings" pitchFamily="2" charset="2"/>
              </a:rPr>
              <a:t>상품</a:t>
            </a:r>
            <a:r>
              <a:rPr lang="en-US" altLang="ko-KR" dirty="0" smtClean="0">
                <a:sym typeface="Wingdings" pitchFamily="2" charset="2"/>
              </a:rPr>
              <a:t>=</a:t>
            </a:r>
            <a:r>
              <a:rPr lang="ko-KR" altLang="en-US" dirty="0" smtClean="0">
                <a:sym typeface="Wingdings" pitchFamily="2" charset="2"/>
              </a:rPr>
              <a:t>원자재나 완성품 생산물</a:t>
            </a:r>
            <a:r>
              <a:rPr lang="en-US" altLang="ko-KR" dirty="0" smtClean="0">
                <a:sym typeface="Wingdings" pitchFamily="2" charset="2"/>
              </a:rPr>
              <a:t>)</a:t>
            </a:r>
            <a:endParaRPr lang="ko-KR" altLang="en-US" dirty="0" smtClean="0"/>
          </a:p>
          <a:p>
            <a:pPr fontAlgn="auto">
              <a:spcAft>
                <a:spcPts val="0"/>
              </a:spcAft>
              <a:defRPr/>
            </a:pP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1E4B23F-1455-48D4-A568-AAA6E77F6AEA}" type="slidenum">
              <a:rPr lang="ko-KR" altLang="en-US"/>
              <a:pPr>
                <a:defRPr/>
              </a:pPr>
              <a:t>7</a:t>
            </a:fld>
            <a:endParaRPr lang="ko-KR" altLang="en-US"/>
          </a:p>
        </p:txBody>
      </p:sp>
    </p:spTree>
  </p:cSld>
  <p:clrMapOvr>
    <a:masterClrMapping/>
  </p:clrMapOvr>
  <p:transition>
    <p:sndAc>
      <p:stSnd>
        <p:snd r:embed="rId2" name="type.wav"/>
      </p:stSnd>
    </p:sndAc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금융 거래가 왜 발생하나</a:t>
            </a:r>
            <a:r>
              <a:rPr lang="en-US" altLang="ko-KR" smtClean="0"/>
              <a:t>?</a:t>
            </a:r>
            <a:endParaRPr lang="ko-KR" altLang="en-US" smtClean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4925" y="1196975"/>
            <a:ext cx="9074150" cy="5400675"/>
          </a:xfrm>
        </p:spPr>
        <p:txBody>
          <a:bodyPr rtlCol="0">
            <a:normAutofit fontScale="92500" lnSpcReduction="2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ko-KR" altLang="en-US" dirty="0" smtClean="0"/>
              <a:t>돈</a:t>
            </a:r>
            <a:r>
              <a:rPr lang="en-US" altLang="ko-KR" dirty="0" smtClean="0"/>
              <a:t>(cash)</a:t>
            </a:r>
            <a:r>
              <a:rPr lang="ko-KR" altLang="en-US" dirty="0" smtClean="0"/>
              <a:t>이 남아돌아 현재 당장 쓸 일이 없는 사람과 돈이 당장 필요한 사람이 존재</a:t>
            </a:r>
            <a:endParaRPr lang="en-US" altLang="ko-KR" dirty="0" smtClean="0"/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ko-KR" altLang="en-US" dirty="0" smtClean="0"/>
              <a:t>돈이 필요한 이유</a:t>
            </a:r>
            <a:r>
              <a:rPr lang="en-US" altLang="ko-KR" dirty="0" smtClean="0"/>
              <a:t>: </a:t>
            </a:r>
          </a:p>
          <a:p>
            <a:pPr lvl="2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ko-KR" altLang="en-US" dirty="0" smtClean="0"/>
              <a:t>돈은 모든 거래에 반드시 수반</a:t>
            </a:r>
            <a:endParaRPr lang="en-US" altLang="ko-KR" dirty="0" smtClean="0"/>
          </a:p>
          <a:p>
            <a:pPr lvl="2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ko-KR" altLang="en-US" dirty="0" smtClean="0"/>
              <a:t>돈이 필요한 부문</a:t>
            </a:r>
            <a:r>
              <a:rPr lang="en-US" altLang="ko-KR" dirty="0" smtClean="0"/>
              <a:t>: </a:t>
            </a:r>
            <a:r>
              <a:rPr lang="ko-KR" altLang="en-US" dirty="0" smtClean="0"/>
              <a:t>소비</a:t>
            </a:r>
            <a:r>
              <a:rPr lang="en-US" altLang="ko-KR" dirty="0" smtClean="0"/>
              <a:t>-</a:t>
            </a:r>
            <a:r>
              <a:rPr lang="ko-KR" altLang="en-US" dirty="0" smtClean="0"/>
              <a:t>가계</a:t>
            </a:r>
            <a:r>
              <a:rPr lang="en-US" altLang="ko-KR" dirty="0" smtClean="0"/>
              <a:t>, </a:t>
            </a:r>
            <a:r>
              <a:rPr lang="en-US" altLang="ko-KR" b="1" dirty="0" smtClean="0">
                <a:solidFill>
                  <a:schemeClr val="tx2"/>
                </a:solidFill>
              </a:rPr>
              <a:t>“</a:t>
            </a:r>
            <a:r>
              <a:rPr lang="ko-KR" altLang="en-US" b="1" dirty="0" smtClean="0">
                <a:solidFill>
                  <a:schemeClr val="tx2"/>
                </a:solidFill>
              </a:rPr>
              <a:t>투자</a:t>
            </a:r>
            <a:r>
              <a:rPr lang="en-US" altLang="ko-KR" b="1" dirty="0" smtClean="0">
                <a:solidFill>
                  <a:schemeClr val="tx2"/>
                </a:solidFill>
              </a:rPr>
              <a:t>(</a:t>
            </a:r>
            <a:r>
              <a:rPr lang="ko-KR" altLang="en-US" b="1" dirty="0" smtClean="0">
                <a:solidFill>
                  <a:schemeClr val="tx2"/>
                </a:solidFill>
              </a:rPr>
              <a:t>실물투자</a:t>
            </a:r>
            <a:r>
              <a:rPr lang="en-US" altLang="ko-KR" b="1" dirty="0" smtClean="0">
                <a:solidFill>
                  <a:schemeClr val="tx2"/>
                </a:solidFill>
              </a:rPr>
              <a:t>)-</a:t>
            </a:r>
            <a:r>
              <a:rPr lang="ko-KR" altLang="en-US" b="1" dirty="0" smtClean="0">
                <a:solidFill>
                  <a:schemeClr val="tx2"/>
                </a:solidFill>
              </a:rPr>
              <a:t>기업</a:t>
            </a:r>
            <a:r>
              <a:rPr lang="en-US" altLang="ko-KR" b="1" dirty="0" smtClean="0">
                <a:solidFill>
                  <a:schemeClr val="tx2"/>
                </a:solidFill>
              </a:rPr>
              <a:t>”</a:t>
            </a:r>
            <a:r>
              <a:rPr lang="en-US" altLang="ko-KR" dirty="0" smtClean="0"/>
              <a:t>, </a:t>
            </a:r>
            <a:r>
              <a:rPr lang="ko-KR" altLang="en-US" dirty="0" smtClean="0"/>
              <a:t>재정지출</a:t>
            </a:r>
            <a:r>
              <a:rPr lang="en-US" altLang="ko-KR" dirty="0" smtClean="0"/>
              <a:t>-</a:t>
            </a:r>
            <a:r>
              <a:rPr lang="ko-KR" altLang="en-US" dirty="0" smtClean="0"/>
              <a:t>국가 </a:t>
            </a:r>
            <a:r>
              <a:rPr lang="en-US" altLang="ko-KR" dirty="0" smtClean="0">
                <a:sym typeface="Wingdings" pitchFamily="2" charset="2"/>
              </a:rPr>
              <a:t> </a:t>
            </a:r>
            <a:r>
              <a:rPr lang="ko-KR" altLang="en-US" dirty="0" smtClean="0"/>
              <a:t>생산성이 있는 부문</a:t>
            </a:r>
            <a:r>
              <a:rPr lang="en-US" altLang="ko-KR" dirty="0" smtClean="0"/>
              <a:t>(GDP </a:t>
            </a:r>
            <a:r>
              <a:rPr lang="ko-KR" altLang="en-US" dirty="0" smtClean="0"/>
              <a:t>증대</a:t>
            </a:r>
            <a:r>
              <a:rPr lang="en-US" altLang="ko-KR" dirty="0" smtClean="0"/>
              <a:t>, </a:t>
            </a:r>
            <a:r>
              <a:rPr lang="ko-KR" altLang="en-US" dirty="0" smtClean="0"/>
              <a:t>자본스</a:t>
            </a:r>
            <a:r>
              <a:rPr lang="ko-KR" altLang="en-US" dirty="0"/>
              <a:t>톡</a:t>
            </a:r>
            <a:r>
              <a:rPr lang="ko-KR" altLang="en-US" dirty="0" smtClean="0"/>
              <a:t> 증대</a:t>
            </a:r>
            <a:r>
              <a:rPr lang="en-US" altLang="ko-KR" dirty="0" smtClean="0"/>
              <a:t>)</a:t>
            </a:r>
            <a:r>
              <a:rPr lang="ko-KR" altLang="en-US" dirty="0" smtClean="0"/>
              <a:t>은 기업 부문 뿐</a:t>
            </a:r>
            <a:r>
              <a:rPr lang="en-US" altLang="ko-KR" dirty="0" smtClean="0"/>
              <a:t>!!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endParaRPr lang="en-US" altLang="ko-KR" dirty="0" smtClean="0"/>
          </a:p>
          <a:p>
            <a:pPr fontAlgn="auto">
              <a:spcAft>
                <a:spcPts val="0"/>
              </a:spcAft>
              <a:defRPr/>
            </a:pPr>
            <a:r>
              <a:rPr lang="ko-KR" altLang="en-US" dirty="0" smtClean="0"/>
              <a:t>금융거래를 통해 전자는 자본공급자</a:t>
            </a:r>
            <a:r>
              <a:rPr lang="en-US" altLang="ko-KR" dirty="0" smtClean="0"/>
              <a:t>(</a:t>
            </a:r>
            <a:r>
              <a:rPr lang="ko-KR" altLang="en-US" dirty="0" smtClean="0"/>
              <a:t>투자자</a:t>
            </a:r>
            <a:r>
              <a:rPr lang="en-US" altLang="ko-KR" dirty="0" smtClean="0"/>
              <a:t>)</a:t>
            </a:r>
            <a:r>
              <a:rPr lang="ko-KR" altLang="en-US" dirty="0" smtClean="0"/>
              <a:t>가 되어 돈을 주고</a:t>
            </a:r>
            <a:r>
              <a:rPr lang="en-US" altLang="ko-KR" dirty="0" smtClean="0"/>
              <a:t>, </a:t>
            </a:r>
            <a:r>
              <a:rPr lang="ko-KR" altLang="en-US" dirty="0" smtClean="0"/>
              <a:t>후자는 자본수요자가 되어 돈을 이자</a:t>
            </a:r>
            <a:r>
              <a:rPr lang="en-US" altLang="ko-KR" dirty="0" smtClean="0"/>
              <a:t>(</a:t>
            </a:r>
            <a:r>
              <a:rPr lang="ko-KR" altLang="en-US" dirty="0" smtClean="0"/>
              <a:t>수익</a:t>
            </a:r>
            <a:r>
              <a:rPr lang="en-US" altLang="ko-KR" dirty="0" smtClean="0"/>
              <a:t>) </a:t>
            </a:r>
            <a:r>
              <a:rPr lang="ko-KR" altLang="en-US" dirty="0" smtClean="0"/>
              <a:t>쳐서 돌려주겠다는 증서</a:t>
            </a:r>
            <a:r>
              <a:rPr lang="en-US" altLang="ko-KR" dirty="0" smtClean="0"/>
              <a:t>, </a:t>
            </a:r>
            <a:r>
              <a:rPr lang="ko-KR" altLang="en-US" dirty="0" smtClean="0"/>
              <a:t>계약</a:t>
            </a:r>
            <a:r>
              <a:rPr lang="en-US" altLang="ko-KR" dirty="0" smtClean="0"/>
              <a:t>, </a:t>
            </a:r>
            <a:r>
              <a:rPr lang="ko-KR" altLang="en-US" dirty="0" smtClean="0"/>
              <a:t>증권을 줌</a:t>
            </a:r>
            <a:r>
              <a:rPr lang="en-US" altLang="ko-KR" dirty="0" smtClean="0"/>
              <a:t>(</a:t>
            </a:r>
            <a:r>
              <a:rPr lang="ko-KR" altLang="en-US" dirty="0" smtClean="0"/>
              <a:t>발행</a:t>
            </a:r>
            <a:r>
              <a:rPr lang="en-US" altLang="ko-KR" dirty="0" smtClean="0"/>
              <a:t>)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ko-KR" altLang="en-US" dirty="0" smtClean="0"/>
              <a:t>금융거래에서 가장 중요한 금융수요는 기업의 </a:t>
            </a:r>
            <a:r>
              <a:rPr lang="en-US" altLang="ko-KR" dirty="0" smtClean="0"/>
              <a:t>“(</a:t>
            </a:r>
            <a:r>
              <a:rPr lang="ko-KR" altLang="en-US" dirty="0" smtClean="0"/>
              <a:t>실물</a:t>
            </a:r>
            <a:r>
              <a:rPr lang="en-US" altLang="ko-KR" dirty="0" smtClean="0"/>
              <a:t>)</a:t>
            </a:r>
            <a:r>
              <a:rPr lang="ko-KR" altLang="en-US" dirty="0" smtClean="0"/>
              <a:t>투자</a:t>
            </a:r>
            <a:r>
              <a:rPr lang="en-US" altLang="ko-KR" dirty="0" smtClean="0"/>
              <a:t>”</a:t>
            </a:r>
            <a:r>
              <a:rPr lang="ko-KR" altLang="en-US" dirty="0" smtClean="0"/>
              <a:t>를 위한 자본수요</a:t>
            </a:r>
            <a:endParaRPr lang="en-US" altLang="ko-KR" dirty="0" smtClean="0"/>
          </a:p>
          <a:p>
            <a:pPr lvl="2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ko-KR" altLang="en-US" b="1" dirty="0" smtClean="0"/>
              <a:t>실물투자</a:t>
            </a:r>
            <a:r>
              <a:rPr lang="en-US" altLang="ko-KR" b="1" dirty="0" smtClean="0"/>
              <a:t>: </a:t>
            </a:r>
            <a:r>
              <a:rPr lang="ko-KR" altLang="en-US" b="1" dirty="0" smtClean="0"/>
              <a:t>기계</a:t>
            </a:r>
            <a:r>
              <a:rPr lang="en-US" altLang="ko-KR" b="1" dirty="0" smtClean="0"/>
              <a:t>, </a:t>
            </a:r>
            <a:r>
              <a:rPr lang="ko-KR" altLang="en-US" b="1" dirty="0" smtClean="0"/>
              <a:t>공장 등 유형자산의 형성</a:t>
            </a:r>
            <a:r>
              <a:rPr lang="en-US" altLang="ko-KR" b="1" dirty="0" smtClean="0"/>
              <a:t>, R&amp;D</a:t>
            </a:r>
            <a:r>
              <a:rPr lang="ko-KR" altLang="en-US" b="1" dirty="0" smtClean="0"/>
              <a:t>를 통한 기술 확보 등 무형자산의 형성</a:t>
            </a:r>
            <a:endParaRPr lang="en-US" altLang="ko-KR" b="1" dirty="0" smtClean="0"/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ko-KR" altLang="en-US" dirty="0" smtClean="0"/>
              <a:t>자본공급자의 행위</a:t>
            </a:r>
            <a:r>
              <a:rPr lang="en-US" altLang="ko-KR" dirty="0" smtClean="0"/>
              <a:t>:</a:t>
            </a:r>
            <a:r>
              <a:rPr lang="ko-KR" altLang="en-US" dirty="0" smtClean="0"/>
              <a:t> </a:t>
            </a:r>
            <a:r>
              <a:rPr lang="en-US" altLang="ko-KR" b="1" u="sng" dirty="0" smtClean="0">
                <a:solidFill>
                  <a:srgbClr val="C00000"/>
                </a:solidFill>
              </a:rPr>
              <a:t>“</a:t>
            </a:r>
            <a:r>
              <a:rPr lang="ko-KR" altLang="en-US" b="1" u="sng" dirty="0" smtClean="0">
                <a:solidFill>
                  <a:srgbClr val="C00000"/>
                </a:solidFill>
              </a:rPr>
              <a:t>금융투자</a:t>
            </a:r>
            <a:r>
              <a:rPr lang="en-US" altLang="ko-KR" b="1" u="sng" dirty="0" smtClean="0">
                <a:solidFill>
                  <a:srgbClr val="C00000"/>
                </a:solidFill>
              </a:rPr>
              <a:t>(financial investment)”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ko-KR" altLang="en-US" dirty="0" smtClean="0"/>
              <a:t>결국 금융거래를 통해 금융투자는 </a:t>
            </a:r>
            <a:r>
              <a:rPr lang="en-US" altLang="ko-KR" dirty="0" smtClean="0"/>
              <a:t>(</a:t>
            </a:r>
            <a:r>
              <a:rPr lang="ko-KR" altLang="en-US" dirty="0" smtClean="0"/>
              <a:t>실물</a:t>
            </a:r>
            <a:r>
              <a:rPr lang="en-US" altLang="ko-KR" dirty="0" smtClean="0"/>
              <a:t>)</a:t>
            </a:r>
            <a:r>
              <a:rPr lang="ko-KR" altLang="en-US" dirty="0" smtClean="0"/>
              <a:t>투자로 이어짐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A511F07-B305-4EB1-8B63-BC98E76F0276}" type="slidenum">
              <a:rPr lang="ko-KR" altLang="en-US"/>
              <a:pPr>
                <a:defRPr/>
              </a:pPr>
              <a:t>8</a:t>
            </a:fld>
            <a:endParaRPr lang="ko-KR" altLang="en-US"/>
          </a:p>
        </p:txBody>
      </p:sp>
    </p:spTree>
  </p:cSld>
  <p:clrMapOvr>
    <a:masterClrMapping/>
  </p:clrMapOvr>
  <p:transition>
    <p:sndAc>
      <p:stSnd>
        <p:snd r:embed="rId2" name="type.wav"/>
      </p:stSnd>
    </p:sndAc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금융거래시</a:t>
            </a:r>
            <a:r>
              <a:rPr lang="en-US" altLang="ko-KR" smtClean="0"/>
              <a:t> </a:t>
            </a:r>
            <a:r>
              <a:rPr lang="ko-KR" altLang="en-US" smtClean="0"/>
              <a:t>발행되는 증권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4925" y="1268413"/>
            <a:ext cx="9074150" cy="5256212"/>
          </a:xfrm>
        </p:spPr>
        <p:txBody>
          <a:bodyPr rtlCol="0">
            <a:normAutofit fontScale="85000" lnSpcReduction="1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ko-KR" altLang="en-US" dirty="0" smtClean="0"/>
              <a:t>금융거래에서 자본수요자가 돈을 받는 대신 자본공급자</a:t>
            </a:r>
            <a:r>
              <a:rPr lang="en-US" altLang="ko-KR" dirty="0" smtClean="0"/>
              <a:t>(</a:t>
            </a:r>
            <a:r>
              <a:rPr lang="ko-KR" altLang="en-US" dirty="0" smtClean="0"/>
              <a:t>투자자</a:t>
            </a:r>
            <a:r>
              <a:rPr lang="en-US" altLang="ko-KR" dirty="0" smtClean="0"/>
              <a:t>)</a:t>
            </a:r>
            <a:r>
              <a:rPr lang="ko-KR" altLang="en-US" dirty="0" smtClean="0"/>
              <a:t>에게 발행하는 증서 또는 계약</a:t>
            </a:r>
            <a:endParaRPr lang="en-US" altLang="ko-KR" dirty="0" smtClean="0"/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ko-KR" altLang="en-US" dirty="0" smtClean="0"/>
              <a:t>기본적으로 채무</a:t>
            </a:r>
            <a:r>
              <a:rPr lang="en-US" altLang="ko-KR" dirty="0" smtClean="0"/>
              <a:t>-</a:t>
            </a:r>
            <a:r>
              <a:rPr lang="ko-KR" altLang="en-US" dirty="0" smtClean="0"/>
              <a:t>채권 관계 생성</a:t>
            </a:r>
            <a:endParaRPr lang="en-US" altLang="ko-KR" dirty="0" smtClean="0"/>
          </a:p>
          <a:p>
            <a:pPr lvl="2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ko-KR" altLang="en-US" dirty="0" smtClean="0"/>
              <a:t>대출 계약서</a:t>
            </a:r>
            <a:endParaRPr lang="en-US" altLang="ko-KR" dirty="0" smtClean="0"/>
          </a:p>
          <a:p>
            <a:pPr lvl="2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ko-KR" altLang="en-US" dirty="0" smtClean="0"/>
              <a:t>단기금융시장</a:t>
            </a:r>
            <a:r>
              <a:rPr lang="en-US" altLang="ko-KR" dirty="0" smtClean="0"/>
              <a:t>: CD, CP, R/P, </a:t>
            </a:r>
            <a:r>
              <a:rPr lang="ko-KR" altLang="en-US" dirty="0" smtClean="0"/>
              <a:t>상업어음</a:t>
            </a:r>
            <a:endParaRPr lang="en-US" altLang="ko-KR" dirty="0" smtClean="0"/>
          </a:p>
          <a:p>
            <a:pPr lvl="2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ko-KR" altLang="en-US" dirty="0" smtClean="0"/>
              <a:t>채권시장</a:t>
            </a:r>
            <a:r>
              <a:rPr lang="en-US" altLang="ko-KR" dirty="0" smtClean="0"/>
              <a:t>: </a:t>
            </a:r>
            <a:r>
              <a:rPr lang="ko-KR" altLang="en-US" dirty="0" smtClean="0"/>
              <a:t>회사채 </a:t>
            </a:r>
            <a:r>
              <a:rPr lang="en-US" altLang="ko-KR" dirty="0" smtClean="0"/>
              <a:t>(</a:t>
            </a:r>
            <a:r>
              <a:rPr lang="ko-KR" altLang="en-US" dirty="0" err="1" smtClean="0"/>
              <a:t>은행채</a:t>
            </a:r>
            <a:r>
              <a:rPr lang="en-US" altLang="ko-KR" dirty="0" smtClean="0"/>
              <a:t>, </a:t>
            </a:r>
            <a:r>
              <a:rPr lang="ko-KR" altLang="en-US" dirty="0" err="1" smtClean="0"/>
              <a:t>카드채</a:t>
            </a:r>
            <a:r>
              <a:rPr lang="ko-KR" altLang="en-US" dirty="0" smtClean="0"/>
              <a:t> 등 </a:t>
            </a:r>
            <a:r>
              <a:rPr lang="ko-KR" altLang="en-US" dirty="0" err="1" smtClean="0"/>
              <a:t>금융채</a:t>
            </a:r>
            <a:r>
              <a:rPr lang="ko-KR" altLang="en-US" dirty="0" smtClean="0"/>
              <a:t> 포함</a:t>
            </a:r>
            <a:r>
              <a:rPr lang="en-US" altLang="ko-KR" dirty="0" smtClean="0"/>
              <a:t>)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ko-KR" altLang="en-US" dirty="0" smtClean="0"/>
              <a:t>주식</a:t>
            </a:r>
            <a:endParaRPr lang="en-US" altLang="ko-KR" dirty="0" smtClean="0"/>
          </a:p>
          <a:p>
            <a:pPr lvl="2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ko-KR" altLang="en-US" dirty="0" smtClean="0"/>
              <a:t>자본수요자가 행하는 프로젝트에 대한 일정 지분을 제공 </a:t>
            </a:r>
            <a:r>
              <a:rPr lang="en-US" altLang="ko-KR" dirty="0" smtClean="0"/>
              <a:t>(</a:t>
            </a:r>
            <a:r>
              <a:rPr lang="ko-KR" altLang="en-US" dirty="0" smtClean="0"/>
              <a:t>일정 지분만큼 주인으로서 공동주인</a:t>
            </a:r>
            <a:r>
              <a:rPr lang="en-US" altLang="ko-KR" dirty="0" smtClean="0"/>
              <a:t>)</a:t>
            </a:r>
          </a:p>
          <a:p>
            <a:pPr lvl="2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ko-KR" altLang="en-US" dirty="0" smtClean="0"/>
              <a:t>의결권 및 현금흐름에 대한 청구권 제공</a:t>
            </a:r>
            <a:endParaRPr lang="en-US" altLang="ko-KR" dirty="0" smtClean="0"/>
          </a:p>
          <a:p>
            <a:pPr lvl="2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ko-KR" altLang="en-US" dirty="0" smtClean="0"/>
              <a:t>조달된 돈은 안 갚아도 됨 </a:t>
            </a:r>
            <a:r>
              <a:rPr lang="en-US" altLang="ko-KR" dirty="0" smtClean="0">
                <a:sym typeface="Wingdings" pitchFamily="2" charset="2"/>
              </a:rPr>
              <a:t> </a:t>
            </a:r>
            <a:r>
              <a:rPr lang="ko-KR" altLang="en-US" dirty="0" smtClean="0"/>
              <a:t>상기 대출</a:t>
            </a:r>
            <a:r>
              <a:rPr lang="en-US" altLang="ko-KR" dirty="0" smtClean="0"/>
              <a:t>, </a:t>
            </a:r>
            <a:r>
              <a:rPr lang="ko-KR" altLang="en-US" dirty="0" smtClean="0"/>
              <a:t>채권 등과 달리 채무</a:t>
            </a:r>
            <a:r>
              <a:rPr lang="en-US" altLang="ko-KR" dirty="0" smtClean="0"/>
              <a:t>-</a:t>
            </a:r>
            <a:r>
              <a:rPr lang="ko-KR" altLang="en-US" dirty="0" smtClean="0"/>
              <a:t>채권 관계</a:t>
            </a:r>
            <a:r>
              <a:rPr lang="en-US" altLang="ko-KR" dirty="0"/>
              <a:t> </a:t>
            </a:r>
            <a:r>
              <a:rPr lang="ko-KR" altLang="en-US" dirty="0" smtClean="0"/>
              <a:t>형성되지 않는 특수한 금융거래 </a:t>
            </a:r>
            <a:r>
              <a:rPr lang="en-US" altLang="ko-KR" dirty="0" smtClean="0"/>
              <a:t>– </a:t>
            </a:r>
            <a:r>
              <a:rPr lang="ko-KR" altLang="en-US" dirty="0" smtClean="0"/>
              <a:t>상환이나 상환불이행</a:t>
            </a:r>
            <a:r>
              <a:rPr lang="en-US" altLang="ko-KR" dirty="0" smtClean="0"/>
              <a:t>(</a:t>
            </a:r>
            <a:r>
              <a:rPr lang="ko-KR" altLang="en-US" dirty="0" smtClean="0"/>
              <a:t>디폴트</a:t>
            </a:r>
            <a:r>
              <a:rPr lang="en-US" altLang="ko-KR" dirty="0" smtClean="0"/>
              <a:t>), </a:t>
            </a:r>
            <a:r>
              <a:rPr lang="ko-KR" altLang="en-US" dirty="0" smtClean="0"/>
              <a:t>만기 등의 개념 없음</a:t>
            </a:r>
            <a:endParaRPr lang="en-US" altLang="ko-KR" dirty="0" smtClean="0"/>
          </a:p>
          <a:p>
            <a:pPr lvl="2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altLang="ko-KR" dirty="0" smtClean="0"/>
          </a:p>
          <a:p>
            <a:pPr fontAlgn="auto">
              <a:spcAft>
                <a:spcPts val="0"/>
              </a:spcAft>
              <a:defRPr/>
            </a:pPr>
            <a:r>
              <a:rPr lang="ko-KR" altLang="en-US" dirty="0" smtClean="0"/>
              <a:t>금융자산</a:t>
            </a:r>
            <a:r>
              <a:rPr lang="en-US" altLang="ko-KR" dirty="0" smtClean="0"/>
              <a:t>: </a:t>
            </a:r>
            <a:r>
              <a:rPr lang="ko-KR" altLang="en-US" dirty="0" smtClean="0"/>
              <a:t>자본공급자가 돈 대신 받은 증권 </a:t>
            </a:r>
            <a:r>
              <a:rPr lang="en-US" altLang="ko-KR" dirty="0" smtClean="0"/>
              <a:t>(</a:t>
            </a:r>
            <a:r>
              <a:rPr lang="ko-KR" altLang="en-US" dirty="0" err="1" smtClean="0"/>
              <a:t>차변</a:t>
            </a:r>
            <a:r>
              <a:rPr lang="en-US" altLang="ko-KR" dirty="0" smtClean="0"/>
              <a:t>)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ko-KR" altLang="en-US" dirty="0" smtClean="0"/>
              <a:t>증권을 발행한 자본수요자는 대변</a:t>
            </a:r>
            <a:r>
              <a:rPr lang="en-US" altLang="ko-KR" dirty="0" smtClean="0"/>
              <a:t>(</a:t>
            </a:r>
            <a:r>
              <a:rPr lang="ko-KR" altLang="en-US" dirty="0" smtClean="0"/>
              <a:t>자기자본</a:t>
            </a:r>
            <a:r>
              <a:rPr lang="en-US" altLang="ko-KR" dirty="0" smtClean="0"/>
              <a:t>, </a:t>
            </a:r>
            <a:r>
              <a:rPr lang="ko-KR" altLang="en-US" dirty="0" smtClean="0"/>
              <a:t>부채</a:t>
            </a:r>
            <a:r>
              <a:rPr lang="en-US" altLang="ko-KR" dirty="0" smtClean="0"/>
              <a:t>)</a:t>
            </a:r>
            <a:r>
              <a:rPr lang="ko-KR" altLang="en-US" dirty="0" smtClean="0"/>
              <a:t>으로 </a:t>
            </a:r>
            <a:r>
              <a:rPr lang="ko-KR" altLang="en-US" dirty="0" err="1" smtClean="0"/>
              <a:t>계상</a:t>
            </a:r>
            <a:endParaRPr lang="en-US" altLang="ko-KR" dirty="0" smtClean="0"/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ko-KR" altLang="en-US" b="1" dirty="0" smtClean="0">
                <a:solidFill>
                  <a:srgbClr val="C00000"/>
                </a:solidFill>
              </a:rPr>
              <a:t>경제 전체적으로 모든 금융자산은 대변</a:t>
            </a:r>
            <a:r>
              <a:rPr lang="en-US" altLang="ko-KR" b="1" dirty="0" smtClean="0">
                <a:solidFill>
                  <a:srgbClr val="C00000"/>
                </a:solidFill>
              </a:rPr>
              <a:t>-</a:t>
            </a:r>
            <a:r>
              <a:rPr lang="ko-KR" altLang="en-US" b="1" dirty="0" err="1" smtClean="0">
                <a:solidFill>
                  <a:srgbClr val="C00000"/>
                </a:solidFill>
              </a:rPr>
              <a:t>차변에서</a:t>
            </a:r>
            <a:r>
              <a:rPr lang="ko-KR" altLang="en-US" b="1" dirty="0" smtClean="0">
                <a:solidFill>
                  <a:srgbClr val="C00000"/>
                </a:solidFill>
              </a:rPr>
              <a:t> 서로 상계 </a:t>
            </a:r>
            <a:r>
              <a:rPr lang="en-US" altLang="ko-KR" b="1" dirty="0" smtClean="0">
                <a:solidFill>
                  <a:srgbClr val="C00000"/>
                </a:solidFill>
                <a:sym typeface="Wingdings" pitchFamily="2" charset="2"/>
              </a:rPr>
              <a:t> </a:t>
            </a:r>
            <a:r>
              <a:rPr lang="ko-KR" altLang="en-US" b="1" dirty="0" smtClean="0">
                <a:solidFill>
                  <a:srgbClr val="C00000"/>
                </a:solidFill>
                <a:sym typeface="Wingdings" pitchFamily="2" charset="2"/>
              </a:rPr>
              <a:t>사실상 없는 것</a:t>
            </a:r>
            <a:r>
              <a:rPr lang="en-US" altLang="ko-KR" b="1" dirty="0" smtClean="0">
                <a:solidFill>
                  <a:srgbClr val="C00000"/>
                </a:solidFill>
                <a:sym typeface="Wingdings" pitchFamily="2" charset="2"/>
              </a:rPr>
              <a:t>!!</a:t>
            </a:r>
            <a:endParaRPr lang="ko-KR" altLang="en-US" b="1" dirty="0">
              <a:solidFill>
                <a:srgbClr val="C00000"/>
              </a:solidFill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A5BF1B7-DF18-4A49-A2F2-E350FC6DD1C4}" type="slidenum">
              <a:rPr lang="ko-KR" altLang="en-US"/>
              <a:pPr>
                <a:defRPr/>
              </a:pPr>
              <a:t>9</a:t>
            </a:fld>
            <a:endParaRPr lang="ko-KR" altLang="en-US"/>
          </a:p>
        </p:txBody>
      </p:sp>
    </p:spTree>
  </p:cSld>
  <p:clrMapOvr>
    <a:masterClrMapping/>
  </p:clrMapOvr>
  <p:transition>
    <p:sndAc>
      <p:stSnd>
        <p:snd r:embed="rId2" name="type.wav"/>
      </p:stSnd>
    </p:sndAc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234</TotalTime>
  <Words>1983</Words>
  <Application>Microsoft Office PowerPoint</Application>
  <PresentationFormat>On-screen Show (4:3)</PresentationFormat>
  <Paragraphs>356</Paragraphs>
  <Slides>35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6</vt:i4>
      </vt:variant>
      <vt:variant>
        <vt:lpstr>디자인 서식 파일</vt:lpstr>
      </vt:variant>
      <vt:variant>
        <vt:i4>12</vt:i4>
      </vt:variant>
      <vt:variant>
        <vt:lpstr>슬라이드 제목</vt:lpstr>
      </vt:variant>
      <vt:variant>
        <vt:i4>35</vt:i4>
      </vt:variant>
    </vt:vector>
  </HeadingPairs>
  <TitlesOfParts>
    <vt:vector size="53" baseType="lpstr">
      <vt:lpstr>맑은 고딕</vt:lpstr>
      <vt:lpstr>Arial</vt:lpstr>
      <vt:lpstr>Wingdings</vt:lpstr>
      <vt:lpstr>나눔고딕</vt:lpstr>
      <vt:lpstr>Wingdings 2</vt:lpstr>
      <vt:lpstr>굴림</vt:lpstr>
      <vt:lpstr>Office 테마</vt:lpstr>
      <vt:lpstr>Office 테마</vt:lpstr>
      <vt:lpstr>Office 테마</vt:lpstr>
      <vt:lpstr>Office 테마</vt:lpstr>
      <vt:lpstr>Office 테마</vt:lpstr>
      <vt:lpstr>Office 테마</vt:lpstr>
      <vt:lpstr>Office 테마</vt:lpstr>
      <vt:lpstr>Office 테마</vt:lpstr>
      <vt:lpstr>Office 테마</vt:lpstr>
      <vt:lpstr>Office 테마</vt:lpstr>
      <vt:lpstr>Office 테마</vt:lpstr>
      <vt:lpstr>Office 테마</vt:lpstr>
      <vt:lpstr>콘텐츠 산업 금융 투자 활성화 방안</vt:lpstr>
      <vt:lpstr>문화산업진흥기본법 개정에 관한 연구</vt:lpstr>
      <vt:lpstr>현행 문산법 문화산업투자기구 체제</vt:lpstr>
      <vt:lpstr>문산법 개정안 개요</vt:lpstr>
      <vt:lpstr>개정 방안의 내용</vt:lpstr>
      <vt:lpstr>슬라이드 6</vt:lpstr>
      <vt:lpstr>금융(金融)이란?</vt:lpstr>
      <vt:lpstr>금융 거래가 왜 발생하나?</vt:lpstr>
      <vt:lpstr>금융거래시 발행되는 증권</vt:lpstr>
      <vt:lpstr>금융시장</vt:lpstr>
      <vt:lpstr>금융시장 개념도</vt:lpstr>
      <vt:lpstr>금융시장으로 잘못 착각하는 시장</vt:lpstr>
      <vt:lpstr>금융투자자의 수익</vt:lpstr>
      <vt:lpstr>채권 발행, 거래, 상환</vt:lpstr>
      <vt:lpstr>주식 발행, 거래</vt:lpstr>
      <vt:lpstr>증권 투자(금융투자) 수익의 원천은?</vt:lpstr>
      <vt:lpstr>KOSPI가 상승하면 부자가 되나?</vt:lpstr>
      <vt:lpstr>콘텐츠 산업 금융투자</vt:lpstr>
      <vt:lpstr>문화와 정부 지원</vt:lpstr>
      <vt:lpstr>슬라이드 20</vt:lpstr>
      <vt:lpstr>민간자본의 콘텐츠 산업에 대한 금융투자 필요성</vt:lpstr>
      <vt:lpstr>문산법과 문화산업 금융투자 </vt:lpstr>
      <vt:lpstr>원인?</vt:lpstr>
      <vt:lpstr>슬라이드 24</vt:lpstr>
      <vt:lpstr>슬라이드 25</vt:lpstr>
      <vt:lpstr>현행 문산법의 역할</vt:lpstr>
      <vt:lpstr>콘텐츠 산업 금융투자 활성화 방안</vt:lpstr>
      <vt:lpstr>슬라이드 28</vt:lpstr>
      <vt:lpstr>슬라이드 29</vt:lpstr>
      <vt:lpstr>슬라이드 30</vt:lpstr>
      <vt:lpstr>슬라이드 31</vt:lpstr>
      <vt:lpstr>슬라이드 32</vt:lpstr>
      <vt:lpstr>슬라이드 33</vt:lpstr>
      <vt:lpstr> 자본시장법 펀드 체계</vt:lpstr>
      <vt:lpstr>슬라이드 35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콘텐츠 산업 금융 투자 활성화</dc:title>
  <dc:creator>빈기범</dc:creator>
  <cp:lastModifiedBy>KOCCA</cp:lastModifiedBy>
  <cp:revision>40</cp:revision>
  <cp:lastPrinted>2011-12-13T18:02:38Z</cp:lastPrinted>
  <dcterms:created xsi:type="dcterms:W3CDTF">2011-11-16T20:16:43Z</dcterms:created>
  <dcterms:modified xsi:type="dcterms:W3CDTF">2011-12-21T04:37:56Z</dcterms:modified>
</cp:coreProperties>
</file>